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7C605-9154-468D-8CCC-D51F0BD745D5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B8245-688B-4401-A9B1-D7FFB05F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42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245-688B-4401-A9B1-D7FFB05FCB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28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245-688B-4401-A9B1-D7FFB05FCB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78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9104" y="1226127"/>
            <a:ext cx="8915399" cy="2262781"/>
          </a:xfrm>
        </p:spPr>
        <p:txBody>
          <a:bodyPr/>
          <a:lstStyle/>
          <a:p>
            <a:pPr algn="ctr"/>
            <a:r>
              <a:rPr lang="en-US" b="1" i="1" dirty="0"/>
              <a:t>Clostridium species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 smtClean="0"/>
              <a:t>Dr. Hanaa </a:t>
            </a:r>
            <a:r>
              <a:rPr lang="en-US" sz="4000" b="1" dirty="0" err="1" smtClean="0"/>
              <a:t>Khaleel</a:t>
            </a:r>
            <a:endParaRPr lang="en-US" sz="4000" b="1" dirty="0" smtClean="0"/>
          </a:p>
          <a:p>
            <a:pPr algn="ctr"/>
            <a:r>
              <a:rPr lang="en-US" sz="4000" b="1" smtClean="0"/>
              <a:t>23/2/2023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7732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0"/>
            <a:ext cx="12001500" cy="67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9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24" y="0"/>
            <a:ext cx="8911687" cy="845127"/>
          </a:xfrm>
        </p:spPr>
        <p:txBody>
          <a:bodyPr/>
          <a:lstStyle/>
          <a:p>
            <a:pPr algn="ctr"/>
            <a:r>
              <a:rPr lang="en-US" b="1" dirty="0"/>
              <a:t>Tetanus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65564" y="845127"/>
            <a:ext cx="10626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Tetanus</a:t>
            </a:r>
            <a:r>
              <a:rPr lang="en-US" sz="2000" dirty="0">
                <a:latin typeface="Arial Black" panose="020B0A04020102020204" pitchFamily="34" charset="0"/>
              </a:rPr>
              <a:t> is an acute, potentially fatal intoxication which affects many </a:t>
            </a:r>
            <a:r>
              <a:rPr lang="en-US" sz="2000" dirty="0" smtClean="0">
                <a:latin typeface="Arial Black" panose="020B0A04020102020204" pitchFamily="34" charset="0"/>
              </a:rPr>
              <a:t>species including humans. However</a:t>
            </a:r>
            <a:r>
              <a:rPr lang="en-US" sz="2000" dirty="0">
                <a:latin typeface="Arial Black" panose="020B0A04020102020204" pitchFamily="34" charset="0"/>
              </a:rPr>
              <a:t>, species susceptibility to toxin varies </a:t>
            </a:r>
            <a:r>
              <a:rPr lang="en-US" sz="2000" dirty="0" smtClean="0">
                <a:latin typeface="Arial Black" panose="020B0A04020102020204" pitchFamily="34" charset="0"/>
              </a:rPr>
              <a:t>considerably. Horses </a:t>
            </a:r>
            <a:r>
              <a:rPr lang="en-US" sz="2000" dirty="0">
                <a:latin typeface="Arial Black" panose="020B0A04020102020204" pitchFamily="34" charset="0"/>
              </a:rPr>
              <a:t>and humans are highly susceptible, ruminants and pigs moderately so </a:t>
            </a:r>
            <a:r>
              <a:rPr lang="en-US" sz="2000" dirty="0" smtClean="0">
                <a:latin typeface="Arial Black" panose="020B0A04020102020204" pitchFamily="34" charset="0"/>
              </a:rPr>
              <a:t>and carnivores </a:t>
            </a:r>
            <a:r>
              <a:rPr lang="en-US" sz="2000" dirty="0">
                <a:latin typeface="Arial Black" panose="020B0A04020102020204" pitchFamily="34" charset="0"/>
              </a:rPr>
              <a:t>are comparatively resistant. Poultry are not susceptible to tetanus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 Black" panose="020B0A04020102020204" pitchFamily="34" charset="0"/>
              </a:rPr>
              <a:t>Clostridium </a:t>
            </a:r>
            <a:r>
              <a:rPr lang="en-US" sz="2000" i="1" dirty="0" err="1">
                <a:latin typeface="Arial Black" panose="020B0A04020102020204" pitchFamily="34" charset="0"/>
              </a:rPr>
              <a:t>tetani</a:t>
            </a:r>
            <a:r>
              <a:rPr lang="en-US" sz="2000" dirty="0">
                <a:latin typeface="Arial Black" panose="020B0A04020102020204" pitchFamily="34" charset="0"/>
              </a:rPr>
              <a:t>, the </a:t>
            </a:r>
            <a:r>
              <a:rPr lang="en-US" sz="2000" dirty="0" err="1">
                <a:latin typeface="Arial Black" panose="020B0A04020102020204" pitchFamily="34" charset="0"/>
              </a:rPr>
              <a:t>aetiological</a:t>
            </a:r>
            <a:r>
              <a:rPr lang="en-US" sz="2000" dirty="0">
                <a:latin typeface="Arial Black" panose="020B0A04020102020204" pitchFamily="34" charset="0"/>
              </a:rPr>
              <a:t> agent, is a straight, slender, </a:t>
            </a:r>
            <a:r>
              <a:rPr lang="en-US" sz="2000" dirty="0" err="1" smtClean="0">
                <a:latin typeface="Arial Black" panose="020B0A04020102020204" pitchFamily="34" charset="0"/>
              </a:rPr>
              <a:t>anaerobic,Gram</a:t>
            </a:r>
            <a:r>
              <a:rPr lang="en-US" sz="2000" dirty="0" smtClean="0">
                <a:latin typeface="Arial Black" panose="020B0A04020102020204" pitchFamily="34" charset="0"/>
              </a:rPr>
              <a:t>-positive </a:t>
            </a:r>
            <a:r>
              <a:rPr lang="en-US" sz="2000" dirty="0">
                <a:latin typeface="Arial Black" panose="020B0A04020102020204" pitchFamily="34" charset="0"/>
              </a:rPr>
              <a:t>rod. Spherical endospores, which are terminal and bulge </a:t>
            </a:r>
            <a:r>
              <a:rPr lang="en-US" sz="2000" dirty="0" smtClean="0">
                <a:latin typeface="Arial Black" panose="020B0A04020102020204" pitchFamily="34" charset="0"/>
              </a:rPr>
              <a:t>mother cells( ‘</a:t>
            </a:r>
            <a:r>
              <a:rPr lang="en-US" sz="2000" dirty="0">
                <a:latin typeface="Arial Black" panose="020B0A04020102020204" pitchFamily="34" charset="0"/>
              </a:rPr>
              <a:t>drumstick’ </a:t>
            </a:r>
            <a:r>
              <a:rPr lang="en-US" sz="2000" dirty="0" smtClean="0">
                <a:latin typeface="Arial Black" panose="020B0A04020102020204" pitchFamily="34" charset="0"/>
              </a:rPr>
              <a:t>appearance}. The </a:t>
            </a:r>
            <a:r>
              <a:rPr lang="en-US" sz="2000" dirty="0">
                <a:latin typeface="Arial Black" panose="020B0A04020102020204" pitchFamily="34" charset="0"/>
              </a:rPr>
              <a:t>endospores are resistant to chemicals and boiling but are </a:t>
            </a:r>
            <a:r>
              <a:rPr lang="en-US" sz="2000" dirty="0" smtClean="0">
                <a:latin typeface="Arial Black" panose="020B0A04020102020204" pitchFamily="34" charset="0"/>
              </a:rPr>
              <a:t>killed by </a:t>
            </a:r>
            <a:r>
              <a:rPr lang="en-US" sz="2000" dirty="0">
                <a:latin typeface="Arial Black" panose="020B0A04020102020204" pitchFamily="34" charset="0"/>
              </a:rPr>
              <a:t>autoclaving at 121°C for 15 minutes.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 Black" panose="020B0A04020102020204" pitchFamily="34" charset="0"/>
              </a:rPr>
              <a:t>Clostridium </a:t>
            </a:r>
            <a:r>
              <a:rPr lang="en-US" sz="2000" i="1" dirty="0" err="1">
                <a:latin typeface="Arial Black" panose="020B0A04020102020204" pitchFamily="34" charset="0"/>
              </a:rPr>
              <a:t>tetani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has a </a:t>
            </a:r>
            <a:r>
              <a:rPr lang="en-US" sz="2000" dirty="0" smtClean="0">
                <a:latin typeface="Arial Black" panose="020B0A04020102020204" pitchFamily="34" charset="0"/>
              </a:rPr>
              <a:t>swarming growth </a:t>
            </a:r>
            <a:r>
              <a:rPr lang="en-US" sz="2000" dirty="0">
                <a:latin typeface="Arial Black" panose="020B0A04020102020204" pitchFamily="34" charset="0"/>
              </a:rPr>
              <a:t>and is </a:t>
            </a:r>
            <a:r>
              <a:rPr lang="en-US" sz="2000" dirty="0" err="1">
                <a:latin typeface="Arial Black" panose="020B0A04020102020204" pitchFamily="34" charset="0"/>
              </a:rPr>
              <a:t>haemolytic</a:t>
            </a:r>
            <a:r>
              <a:rPr lang="en-US" sz="2000" dirty="0">
                <a:latin typeface="Arial Black" panose="020B0A04020102020204" pitchFamily="34" charset="0"/>
              </a:rPr>
              <a:t> on blood agar due to the production of </a:t>
            </a:r>
            <a:r>
              <a:rPr lang="en-US" sz="2000" dirty="0" err="1">
                <a:latin typeface="Arial Black" panose="020B0A04020102020204" pitchFamily="34" charset="0"/>
              </a:rPr>
              <a:t>tetanolysin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 Ten </a:t>
            </a:r>
            <a:r>
              <a:rPr lang="en-US" sz="2000" dirty="0" err="1" smtClean="0">
                <a:latin typeface="Arial Black" panose="020B0A04020102020204" pitchFamily="34" charset="0"/>
              </a:rPr>
              <a:t>sero</a:t>
            </a:r>
            <a:r>
              <a:rPr lang="en-US" sz="2000" dirty="0" smtClean="0">
                <a:latin typeface="Arial Black" panose="020B0A04020102020204" pitchFamily="34" charset="0"/>
              </a:rPr>
              <a:t>-logical </a:t>
            </a:r>
            <a:r>
              <a:rPr lang="en-US" sz="2000" dirty="0">
                <a:latin typeface="Arial Black" panose="020B0A04020102020204" pitchFamily="34" charset="0"/>
              </a:rPr>
              <a:t>types of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tetani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can be distinguished by their </a:t>
            </a:r>
            <a:r>
              <a:rPr lang="en-US" sz="2000" dirty="0" err="1" smtClean="0">
                <a:latin typeface="Arial Black" panose="020B0A04020102020204" pitchFamily="34" charset="0"/>
              </a:rPr>
              <a:t>flagellar</a:t>
            </a:r>
            <a:r>
              <a:rPr lang="en-US" dirty="0" smtClean="0"/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779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Tetanus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7745" y="1094509"/>
            <a:ext cx="107372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Infection occurs when endospores are introduced into traumatized tissue </a:t>
            </a:r>
            <a:r>
              <a:rPr lang="en-US" sz="2000" dirty="0" smtClean="0">
                <a:latin typeface="Arial Black" panose="020B0A04020102020204" pitchFamily="34" charset="0"/>
              </a:rPr>
              <a:t>from soil </a:t>
            </a:r>
            <a:r>
              <a:rPr lang="en-US" sz="2000" dirty="0">
                <a:latin typeface="Arial Black" panose="020B0A04020102020204" pitchFamily="34" charset="0"/>
              </a:rPr>
              <a:t>or </a:t>
            </a:r>
            <a:r>
              <a:rPr lang="en-US" sz="2000" dirty="0" err="1">
                <a:latin typeface="Arial Black" panose="020B0A04020102020204" pitchFamily="34" charset="0"/>
              </a:rPr>
              <a:t>faeces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Common </a:t>
            </a:r>
            <a:r>
              <a:rPr lang="en-US" sz="2000" dirty="0">
                <a:latin typeface="Arial Black" panose="020B0A04020102020204" pitchFamily="34" charset="0"/>
              </a:rPr>
              <a:t>sites of infection include deep penetrating wounds in the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horse</a:t>
            </a:r>
            <a:r>
              <a:rPr lang="en-US" sz="2000" dirty="0">
                <a:latin typeface="Arial Black" panose="020B0A04020102020204" pitchFamily="34" charset="0"/>
              </a:rPr>
              <a:t>, castration and docking wounds in sheep, abrasions </a:t>
            </a:r>
            <a:r>
              <a:rPr lang="en-US" sz="2000" dirty="0" smtClean="0">
                <a:latin typeface="Arial Black" panose="020B0A04020102020204" pitchFamily="34" charset="0"/>
              </a:rPr>
              <a:t>associated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with dystocia </a:t>
            </a:r>
            <a:r>
              <a:rPr lang="en-US" sz="2000" dirty="0">
                <a:latin typeface="Arial Black" panose="020B0A04020102020204" pitchFamily="34" charset="0"/>
              </a:rPr>
              <a:t>in cows and ewes, and the umbilical tissues in all young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   animals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presence </a:t>
            </a:r>
            <a:r>
              <a:rPr lang="en-US" sz="2000" dirty="0">
                <a:latin typeface="Arial Black" panose="020B0A04020102020204" pitchFamily="34" charset="0"/>
              </a:rPr>
              <a:t>of necrotic tissue, foreign bodies </a:t>
            </a:r>
            <a:r>
              <a:rPr lang="en-US" sz="2000" dirty="0" smtClean="0">
                <a:latin typeface="Arial Black" panose="020B0A04020102020204" pitchFamily="34" charset="0"/>
              </a:rPr>
              <a:t>and contaminating facultative anaerobes </a:t>
            </a:r>
            <a:r>
              <a:rPr lang="en-US" sz="2000" dirty="0">
                <a:latin typeface="Arial Black" panose="020B0A04020102020204" pitchFamily="34" charset="0"/>
              </a:rPr>
              <a:t>in wounds may create the anaerobic conditions in which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 smtClean="0">
                <a:latin typeface="Arial Black" panose="020B0A04020102020204" pitchFamily="34" charset="0"/>
              </a:rPr>
              <a:t>tetani</a:t>
            </a:r>
            <a:r>
              <a:rPr lang="en-US" sz="2000" i="1" dirty="0" smtClean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spores </a:t>
            </a:r>
            <a:r>
              <a:rPr lang="en-US" sz="2000" dirty="0">
                <a:latin typeface="Arial Black" panose="020B0A04020102020204" pitchFamily="34" charset="0"/>
              </a:rPr>
              <a:t>can germinate.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organisms may replicate more readily </a:t>
            </a:r>
            <a:r>
              <a:rPr lang="en-US" sz="2000" dirty="0" smtClean="0">
                <a:latin typeface="Arial Black" panose="020B0A04020102020204" pitchFamily="34" charset="0"/>
              </a:rPr>
              <a:t>in the </a:t>
            </a:r>
            <a:r>
              <a:rPr lang="en-US" sz="2000" dirty="0">
                <a:latin typeface="Arial Black" panose="020B0A04020102020204" pitchFamily="34" charset="0"/>
              </a:rPr>
              <a:t>tissues when the </a:t>
            </a:r>
            <a:r>
              <a:rPr lang="en-US" sz="2000" dirty="0" err="1">
                <a:latin typeface="Arial Black" panose="020B0A04020102020204" pitchFamily="34" charset="0"/>
              </a:rPr>
              <a:t>haemolytic</a:t>
            </a:r>
            <a:r>
              <a:rPr lang="en-US" sz="2000" dirty="0">
                <a:latin typeface="Arial Black" panose="020B0A04020102020204" pitchFamily="34" charset="0"/>
              </a:rPr>
              <a:t> toxin, </a:t>
            </a:r>
            <a:r>
              <a:rPr lang="en-US" sz="2000" dirty="0" err="1">
                <a:latin typeface="Arial Black" panose="020B0A04020102020204" pitchFamily="34" charset="0"/>
              </a:rPr>
              <a:t>tetanolysin</a:t>
            </a:r>
            <a:r>
              <a:rPr lang="en-US" sz="2000" dirty="0">
                <a:latin typeface="Arial Black" panose="020B0A04020102020204" pitchFamily="34" charset="0"/>
              </a:rPr>
              <a:t>, is released.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Vegetative bacteria multiplying in necrotic tissues produce the potent </a:t>
            </a:r>
            <a:r>
              <a:rPr lang="en-US" sz="2000" dirty="0" err="1" smtClean="0">
                <a:latin typeface="Arial Black" panose="020B0A04020102020204" pitchFamily="34" charset="0"/>
              </a:rPr>
              <a:t>tetanospasmin</a:t>
            </a:r>
            <a:r>
              <a:rPr lang="en-US" sz="2000" dirty="0" smtClean="0">
                <a:latin typeface="Arial Black" panose="020B0A04020102020204" pitchFamily="34" charset="0"/>
              </a:rPr>
              <a:t> which is </a:t>
            </a:r>
            <a:r>
              <a:rPr lang="en-US" sz="2000" dirty="0">
                <a:latin typeface="Arial Black" panose="020B0A04020102020204" pitchFamily="34" charset="0"/>
              </a:rPr>
              <a:t>responsible for the clinical signs of tetanus.</a:t>
            </a:r>
          </a:p>
        </p:txBody>
      </p:sp>
    </p:spTree>
    <p:extLst>
      <p:ext uri="{BB962C8B-B14F-4D97-AF65-F5344CB8AC3E}">
        <p14:creationId xmlns:p14="http://schemas.microsoft.com/office/powerpoint/2010/main" xmlns="" val="19095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796" y="0"/>
            <a:ext cx="8911687" cy="802909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Diagnostic </a:t>
            </a:r>
            <a:r>
              <a:rPr lang="en-US" b="1" i="1" dirty="0"/>
              <a:t>procedures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4726" y="914400"/>
            <a:ext cx="10737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 diagnosis of tetanus is usually presumptive and is based on the clinical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signs and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 history of recent trauma in unvaccinated animals.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Gram-stained smears of material from lesions may reveal the </a:t>
            </a:r>
            <a:r>
              <a:rPr lang="en-US" sz="20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characteristic‘drumstick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’ forms of 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C. </a:t>
            </a:r>
            <a:r>
              <a:rPr lang="en-US" sz="2000" i="1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tetani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Anaerobic culture of 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tetani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from necrotic wound tissue may be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attempted but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is often unsuccessful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PCR-based techniques, including real-time PCR, for the detection of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  neurotoxin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genes can be used to assist in diagnosis of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disease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Serum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from affected animals may be used to demonstrate circulating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  neurotoxin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, using mouse inoculation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   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85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79972"/>
            <a:ext cx="8911687" cy="98262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Clinical conditions caused by </a:t>
            </a:r>
            <a:r>
              <a:rPr lang="en-US" sz="2800" b="1" dirty="0" err="1"/>
              <a:t>histotoxic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clostridia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537" y="1071154"/>
            <a:ext cx="10833463" cy="57868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exotoxins elaborated by replicating bacteria induce both local </a:t>
            </a:r>
            <a:r>
              <a:rPr lang="en-US" sz="2000" dirty="0" smtClean="0">
                <a:latin typeface="Arial Black" panose="020B0A04020102020204" pitchFamily="34" charset="0"/>
              </a:rPr>
              <a:t>tissue</a:t>
            </a:r>
          </a:p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       necrosis </a:t>
            </a:r>
            <a:r>
              <a:rPr lang="en-US" sz="2000" dirty="0">
                <a:latin typeface="Arial Black" panose="020B0A04020102020204" pitchFamily="34" charset="0"/>
              </a:rPr>
              <a:t>and systemic effects which may be lethal.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Some </a:t>
            </a:r>
            <a:r>
              <a:rPr lang="en-US" sz="2000" dirty="0" err="1">
                <a:latin typeface="Arial Black" panose="020B0A04020102020204" pitchFamily="34" charset="0"/>
              </a:rPr>
              <a:t>histotoxic</a:t>
            </a:r>
            <a:r>
              <a:rPr lang="en-US" sz="2000" dirty="0">
                <a:latin typeface="Arial Black" panose="020B0A04020102020204" pitchFamily="34" charset="0"/>
              </a:rPr>
              <a:t> clostridia </a:t>
            </a:r>
            <a:r>
              <a:rPr lang="en-US" sz="2000" dirty="0" smtClean="0">
                <a:latin typeface="Arial Black" panose="020B0A04020102020204" pitchFamily="34" charset="0"/>
              </a:rPr>
              <a:t>are present </a:t>
            </a:r>
            <a:r>
              <a:rPr lang="en-US" sz="2000" dirty="0">
                <a:latin typeface="Arial Black" panose="020B0A04020102020204" pitchFamily="34" charset="0"/>
              </a:rPr>
              <a:t>in the tissues as latent spores which can germinate and produce </a:t>
            </a:r>
            <a:r>
              <a:rPr lang="en-US" sz="2000" dirty="0" smtClean="0">
                <a:latin typeface="Arial Black" panose="020B0A04020102020204" pitchFamily="34" charset="0"/>
              </a:rPr>
              <a:t>specific clinical </a:t>
            </a:r>
            <a:r>
              <a:rPr lang="en-US" sz="2000" dirty="0">
                <a:latin typeface="Arial Black" panose="020B0A04020102020204" pitchFamily="34" charset="0"/>
              </a:rPr>
              <a:t>diseases. These include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chauvoei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and occasionally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septicum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in muscle </a:t>
            </a:r>
            <a:r>
              <a:rPr lang="en-US" sz="2000" dirty="0">
                <a:latin typeface="Arial Black" panose="020B0A04020102020204" pitchFamily="34" charset="0"/>
              </a:rPr>
              <a:t>tissue, and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novyi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B and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haemolyticum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in the liver.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 err="1" smtClean="0">
                <a:latin typeface="Arial Black" panose="020B0A04020102020204" pitchFamily="34" charset="0"/>
              </a:rPr>
              <a:t>Histotoxic</a:t>
            </a:r>
            <a:r>
              <a:rPr lang="en-US" sz="2000" dirty="0" smtClean="0">
                <a:latin typeface="Arial Black" panose="020B0A04020102020204" pitchFamily="34" charset="0"/>
              </a:rPr>
              <a:t> clostridia </a:t>
            </a:r>
            <a:r>
              <a:rPr lang="en-US" sz="2000" dirty="0">
                <a:latin typeface="Arial Black" panose="020B0A04020102020204" pitchFamily="34" charset="0"/>
              </a:rPr>
              <a:t>introduced into wounds, often as mixed infections, can </a:t>
            </a:r>
            <a:r>
              <a:rPr lang="en-US" sz="2000" dirty="0" smtClean="0">
                <a:latin typeface="Arial Black" panose="020B0A04020102020204" pitchFamily="34" charset="0"/>
              </a:rPr>
              <a:t>cause </a:t>
            </a:r>
            <a:r>
              <a:rPr lang="en-US" sz="2000" dirty="0">
                <a:latin typeface="Arial Black" panose="020B0A04020102020204" pitchFamily="34" charset="0"/>
              </a:rPr>
              <a:t>malignant </a:t>
            </a:r>
            <a:r>
              <a:rPr lang="en-US" sz="2000" dirty="0" err="1">
                <a:latin typeface="Arial Black" panose="020B0A04020102020204" pitchFamily="34" charset="0"/>
              </a:rPr>
              <a:t>oedema</a:t>
            </a:r>
            <a:r>
              <a:rPr lang="en-US" sz="2000" dirty="0">
                <a:latin typeface="Arial Black" panose="020B0A04020102020204" pitchFamily="34" charset="0"/>
              </a:rPr>
              <a:t> and gas gangrene. The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species involved include </a:t>
            </a:r>
            <a:r>
              <a:rPr lang="en-US" sz="2000" i="1" dirty="0" err="1" smtClean="0">
                <a:latin typeface="Arial Black" panose="020B0A04020102020204" pitchFamily="34" charset="0"/>
              </a:rPr>
              <a:t>C.chauvoei</a:t>
            </a:r>
            <a:r>
              <a:rPr lang="en-US" sz="2000" i="1" dirty="0">
                <a:latin typeface="Arial Black" panose="020B0A04020102020204" pitchFamily="34" charset="0"/>
              </a:rPr>
              <a:t>, C. </a:t>
            </a:r>
            <a:r>
              <a:rPr lang="en-US" sz="2000" i="1" dirty="0" err="1">
                <a:latin typeface="Arial Black" panose="020B0A04020102020204" pitchFamily="34" charset="0"/>
              </a:rPr>
              <a:t>septicum</a:t>
            </a:r>
            <a:r>
              <a:rPr lang="en-US" sz="2000" i="1" dirty="0">
                <a:latin typeface="Arial Black" panose="020B0A04020102020204" pitchFamily="34" charset="0"/>
              </a:rPr>
              <a:t>, C. </a:t>
            </a:r>
            <a:r>
              <a:rPr lang="en-US" sz="2000" i="1" dirty="0" err="1">
                <a:latin typeface="Arial Black" panose="020B0A04020102020204" pitchFamily="34" charset="0"/>
              </a:rPr>
              <a:t>novyi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A,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A and, </a:t>
            </a:r>
            <a:r>
              <a:rPr lang="en-US" sz="2000" dirty="0" err="1" smtClean="0">
                <a:latin typeface="Arial Black" panose="020B0A04020102020204" pitchFamily="34" charset="0"/>
              </a:rPr>
              <a:t>occasionally,</a:t>
            </a:r>
            <a:r>
              <a:rPr lang="en-US" sz="2000" i="1" dirty="0" err="1" smtClean="0">
                <a:latin typeface="Arial Black" panose="020B0A04020102020204" pitchFamily="34" charset="0"/>
              </a:rPr>
              <a:t>C</a:t>
            </a:r>
            <a:r>
              <a:rPr lang="en-US" sz="2000" i="1" dirty="0">
                <a:latin typeface="Arial Black" panose="020B0A04020102020204" pitchFamily="34" charset="0"/>
              </a:rPr>
              <a:t>. </a:t>
            </a:r>
            <a:r>
              <a:rPr lang="en-US" sz="2000" i="1" dirty="0" err="1">
                <a:latin typeface="Arial Black" panose="020B0A04020102020204" pitchFamily="34" charset="0"/>
              </a:rPr>
              <a:t>sordellii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 err="1">
                <a:latin typeface="Arial Black" panose="020B0A04020102020204" pitchFamily="34" charset="0"/>
              </a:rPr>
              <a:t>abomasitis</a:t>
            </a:r>
            <a:r>
              <a:rPr lang="en-US" sz="2000" dirty="0">
                <a:latin typeface="Arial Black" panose="020B0A04020102020204" pitchFamily="34" charset="0"/>
              </a:rPr>
              <a:t> caused by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septicum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in sheep (braxy) is </a:t>
            </a:r>
            <a:r>
              <a:rPr lang="en-US" sz="2000" dirty="0" smtClean="0">
                <a:latin typeface="Arial Black" panose="020B0A04020102020204" pitchFamily="34" charset="0"/>
              </a:rPr>
              <a:t>an example </a:t>
            </a:r>
            <a:r>
              <a:rPr lang="en-US" sz="2000" dirty="0">
                <a:latin typeface="Arial Black" panose="020B0A04020102020204" pitchFamily="34" charset="0"/>
              </a:rPr>
              <a:t>of a local </a:t>
            </a:r>
            <a:r>
              <a:rPr lang="en-US" sz="2000" dirty="0" err="1">
                <a:latin typeface="Arial Black" panose="020B0A04020102020204" pitchFamily="34" charset="0"/>
              </a:rPr>
              <a:t>histotoxic</a:t>
            </a:r>
            <a:r>
              <a:rPr lang="en-US" sz="2000" dirty="0">
                <a:latin typeface="Arial Black" panose="020B0A04020102020204" pitchFamily="34" charset="0"/>
              </a:rPr>
              <a:t> effect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Endospores of </a:t>
            </a:r>
            <a:r>
              <a:rPr lang="en-US" sz="2000" dirty="0" err="1">
                <a:latin typeface="Arial Black" panose="020B0A04020102020204" pitchFamily="34" charset="0"/>
              </a:rPr>
              <a:t>histotoxic</a:t>
            </a:r>
            <a:r>
              <a:rPr lang="en-US" sz="2000" dirty="0">
                <a:latin typeface="Arial Black" panose="020B0A04020102020204" pitchFamily="34" charset="0"/>
              </a:rPr>
              <a:t> clostridia are widely distributed in the environment </a:t>
            </a:r>
            <a:r>
              <a:rPr lang="en-US" sz="2000" dirty="0" smtClean="0">
                <a:latin typeface="Arial Black" panose="020B0A04020102020204" pitchFamily="34" charset="0"/>
              </a:rPr>
              <a:t>and can </a:t>
            </a:r>
            <a:r>
              <a:rPr lang="en-US" sz="2000" dirty="0">
                <a:latin typeface="Arial Black" panose="020B0A04020102020204" pitchFamily="34" charset="0"/>
              </a:rPr>
              <a:t>persist for long periods in soil.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32225"/>
            <a:ext cx="8911687" cy="708301"/>
          </a:xfrm>
        </p:spPr>
        <p:txBody>
          <a:bodyPr/>
          <a:lstStyle/>
          <a:p>
            <a:pPr algn="ctr"/>
            <a:r>
              <a:rPr lang="en-US" b="1" dirty="0"/>
              <a:t>Pathogenesis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4480" y="940526"/>
            <a:ext cx="10637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majority of ingested endospores are excreted in the </a:t>
            </a:r>
            <a:r>
              <a:rPr lang="en-US" sz="2000" dirty="0" err="1" smtClean="0">
                <a:latin typeface="Arial Black" panose="020B0A04020102020204" pitchFamily="34" charset="0"/>
              </a:rPr>
              <a:t>faeces</a:t>
            </a:r>
            <a:r>
              <a:rPr lang="en-US" sz="2000" dirty="0" smtClean="0">
                <a:latin typeface="Arial Black" panose="020B0A04020102020204" pitchFamily="34" charset="0"/>
              </a:rPr>
              <a:t> but </a:t>
            </a:r>
            <a:r>
              <a:rPr lang="en-US" sz="2000" dirty="0">
                <a:latin typeface="Arial Black" panose="020B0A04020102020204" pitchFamily="34" charset="0"/>
              </a:rPr>
              <a:t>some may leave the intestine by phagocytes  and become distributed in the tissues </a:t>
            </a:r>
            <a:r>
              <a:rPr lang="en-US" sz="2000" dirty="0" smtClean="0">
                <a:latin typeface="Arial Black" panose="020B0A04020102020204" pitchFamily="34" charset="0"/>
              </a:rPr>
              <a:t>where they </a:t>
            </a:r>
            <a:r>
              <a:rPr lang="en-US" sz="2000" dirty="0">
                <a:latin typeface="Arial Black" panose="020B0A04020102020204" pitchFamily="34" charset="0"/>
              </a:rPr>
              <a:t>remain dormant.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Activation </a:t>
            </a:r>
            <a:r>
              <a:rPr lang="en-US" sz="2000" dirty="0">
                <a:latin typeface="Arial Black" panose="020B0A04020102020204" pitchFamily="34" charset="0"/>
              </a:rPr>
              <a:t>of dormant spores in muscle or liver results </a:t>
            </a:r>
            <a:r>
              <a:rPr lang="en-US" sz="2000" dirty="0" smtClean="0">
                <a:latin typeface="Arial Black" panose="020B0A04020102020204" pitchFamily="34" charset="0"/>
              </a:rPr>
              <a:t>in endogenous </a:t>
            </a:r>
            <a:r>
              <a:rPr lang="en-US" sz="2000" dirty="0">
                <a:latin typeface="Arial Black" panose="020B0A04020102020204" pitchFamily="34" charset="0"/>
              </a:rPr>
              <a:t>infections which include blackleg, infectious necrotic hepatitis </a:t>
            </a:r>
            <a:r>
              <a:rPr lang="en-US" sz="2000" dirty="0" smtClean="0">
                <a:latin typeface="Arial Black" panose="020B0A04020102020204" pitchFamily="34" charset="0"/>
              </a:rPr>
              <a:t>and</a:t>
            </a:r>
          </a:p>
          <a:p>
            <a:pPr algn="just"/>
            <a:r>
              <a:rPr lang="en-US" sz="2000" dirty="0" smtClean="0">
                <a:latin typeface="Arial Black" panose="020B0A04020102020204" pitchFamily="34" charset="0"/>
              </a:rPr>
              <a:t>      bacillary </a:t>
            </a:r>
            <a:r>
              <a:rPr lang="en-US" sz="2000" dirty="0" err="1">
                <a:latin typeface="Arial Black" panose="020B0A04020102020204" pitchFamily="34" charset="0"/>
              </a:rPr>
              <a:t>haemoglobinuria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en-US" sz="2000" dirty="0" smtClean="0">
                <a:latin typeface="Arial Black" panose="020B0A040201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Tissue </a:t>
            </a:r>
            <a:r>
              <a:rPr lang="en-US" sz="2000" dirty="0">
                <a:latin typeface="Arial Black" panose="020B0A04020102020204" pitchFamily="34" charset="0"/>
              </a:rPr>
              <a:t>injury leading to </a:t>
            </a:r>
            <a:r>
              <a:rPr lang="en-US" sz="2000" dirty="0" smtClean="0">
                <a:latin typeface="Arial Black" panose="020B0A04020102020204" pitchFamily="34" charset="0"/>
              </a:rPr>
              <a:t>reduced oxygen </a:t>
            </a:r>
            <a:r>
              <a:rPr lang="en-US" sz="2000" dirty="0">
                <a:latin typeface="Arial Black" panose="020B0A04020102020204" pitchFamily="34" charset="0"/>
              </a:rPr>
              <a:t>tension is required for spore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just"/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    germination </a:t>
            </a:r>
            <a:r>
              <a:rPr lang="en-US" sz="2000" dirty="0">
                <a:latin typeface="Arial Black" panose="020B0A04020102020204" pitchFamily="34" charset="0"/>
              </a:rPr>
              <a:t>and replication of </a:t>
            </a:r>
            <a:r>
              <a:rPr lang="en-US" sz="2000" dirty="0" smtClean="0">
                <a:latin typeface="Arial Black" panose="020B0A04020102020204" pitchFamily="34" charset="0"/>
              </a:rPr>
              <a:t>vegetative bacteria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just"/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Local </a:t>
            </a:r>
            <a:r>
              <a:rPr lang="en-US" sz="2000" dirty="0">
                <a:latin typeface="Arial Black" panose="020B0A04020102020204" pitchFamily="34" charset="0"/>
              </a:rPr>
              <a:t>necrosis produced by the exotoxins of the replicating </a:t>
            </a:r>
            <a:r>
              <a:rPr lang="en-US" sz="2000" dirty="0" smtClean="0">
                <a:latin typeface="Arial Black" panose="020B0A04020102020204" pitchFamily="34" charset="0"/>
              </a:rPr>
              <a:t>bacteria</a:t>
            </a:r>
          </a:p>
          <a:p>
            <a:pPr algn="just"/>
            <a:r>
              <a:rPr lang="en-US" sz="2000" dirty="0" smtClean="0">
                <a:latin typeface="Arial Black" panose="020B0A04020102020204" pitchFamily="34" charset="0"/>
              </a:rPr>
              <a:t>    allows </a:t>
            </a:r>
            <a:r>
              <a:rPr lang="en-US" sz="2000" dirty="0">
                <a:latin typeface="Arial Black" panose="020B0A04020102020204" pitchFamily="34" charset="0"/>
              </a:rPr>
              <a:t>further proliferation of the organisms in the tissues with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just"/>
            <a:r>
              <a:rPr lang="en-US" sz="2000" dirty="0" smtClean="0">
                <a:latin typeface="Arial Black" panose="020B0A04020102020204" pitchFamily="34" charset="0"/>
              </a:rPr>
              <a:t>   extension </a:t>
            </a:r>
            <a:r>
              <a:rPr lang="en-US" sz="2000" dirty="0">
                <a:latin typeface="Arial Black" panose="020B0A04020102020204" pitchFamily="34" charset="0"/>
              </a:rPr>
              <a:t>of </a:t>
            </a:r>
            <a:r>
              <a:rPr lang="en-US" sz="2000" dirty="0" smtClean="0">
                <a:latin typeface="Arial Black" panose="020B0A04020102020204" pitchFamily="34" charset="0"/>
              </a:rPr>
              <a:t>the necrotizing </a:t>
            </a:r>
            <a:r>
              <a:rPr lang="en-US" sz="2000" dirty="0">
                <a:latin typeface="Arial Black" panose="020B0A04020102020204" pitchFamily="34" charset="0"/>
              </a:rPr>
              <a:t>process.</a:t>
            </a:r>
          </a:p>
        </p:txBody>
      </p:sp>
    </p:spTree>
    <p:extLst>
      <p:ext uri="{BB962C8B-B14F-4D97-AF65-F5344CB8AC3E}">
        <p14:creationId xmlns:p14="http://schemas.microsoft.com/office/powerpoint/2010/main" xmlns="" val="81541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484" y="0"/>
            <a:ext cx="8911687" cy="875211"/>
          </a:xfrm>
        </p:spPr>
        <p:txBody>
          <a:bodyPr/>
          <a:lstStyle/>
          <a:p>
            <a:pPr algn="ctr"/>
            <a:r>
              <a:rPr lang="en-US" b="1" dirty="0"/>
              <a:t>Pathogenesis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8388" y="1045030"/>
            <a:ext cx="109336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The exogenous infections, malignant </a:t>
            </a:r>
            <a:r>
              <a:rPr lang="en-US" sz="2000" dirty="0" err="1">
                <a:latin typeface="Arial Black" panose="020B0A04020102020204" pitchFamily="34" charset="0"/>
              </a:rPr>
              <a:t>oedema</a:t>
            </a:r>
            <a:r>
              <a:rPr lang="en-US" sz="2000" dirty="0">
                <a:latin typeface="Arial Black" panose="020B0A04020102020204" pitchFamily="34" charset="0"/>
              </a:rPr>
              <a:t> and gas gangrene, result </a:t>
            </a:r>
            <a:r>
              <a:rPr lang="en-US" sz="2000" dirty="0" smtClean="0">
                <a:latin typeface="Arial Black" panose="020B0A04020102020204" pitchFamily="34" charset="0"/>
              </a:rPr>
              <a:t>from the </a:t>
            </a:r>
            <a:r>
              <a:rPr lang="en-US" sz="2000" dirty="0">
                <a:latin typeface="Arial Black" panose="020B0A04020102020204" pitchFamily="34" charset="0"/>
              </a:rPr>
              <a:t>introduction of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organisms into wounds. The anaerobic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 environment </a:t>
            </a:r>
            <a:r>
              <a:rPr lang="en-US" sz="2000" dirty="0">
                <a:latin typeface="Arial Black" panose="020B0A04020102020204" pitchFamily="34" charset="0"/>
              </a:rPr>
              <a:t>in necrotic tissue is conducive to replication of the </a:t>
            </a:r>
            <a:r>
              <a:rPr lang="en-US" sz="2000" dirty="0" smtClean="0">
                <a:latin typeface="Arial Black" panose="020B0A04020102020204" pitchFamily="34" charset="0"/>
              </a:rPr>
              <a:t>clostridia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which are present </a:t>
            </a:r>
            <a:r>
              <a:rPr lang="en-US" sz="2000" dirty="0">
                <a:latin typeface="Arial Black" panose="020B0A04020102020204" pitchFamily="34" charset="0"/>
              </a:rPr>
              <a:t>together with facultative anaerobes in </a:t>
            </a:r>
            <a:r>
              <a:rPr lang="en-US" sz="2000" dirty="0" smtClean="0">
                <a:latin typeface="Arial Black" panose="020B0A04020102020204" pitchFamily="34" charset="0"/>
              </a:rPr>
              <a:t>mixed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infections.</a:t>
            </a: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 The generalized </a:t>
            </a:r>
            <a:r>
              <a:rPr lang="en-US" sz="2000" dirty="0">
                <a:latin typeface="Arial Black" panose="020B0A04020102020204" pitchFamily="34" charset="0"/>
              </a:rPr>
              <a:t>clinical signs in both exogenous and endogenous </a:t>
            </a:r>
            <a:r>
              <a:rPr lang="en-US" sz="2000" dirty="0" err="1" smtClean="0">
                <a:latin typeface="Arial Black" panose="020B0A04020102020204" pitchFamily="34" charset="0"/>
              </a:rPr>
              <a:t>clostridial</a:t>
            </a:r>
            <a:r>
              <a:rPr lang="en-US" sz="2000" dirty="0" smtClean="0">
                <a:latin typeface="Arial Black" panose="020B0A04020102020204" pitchFamily="34" charset="0"/>
              </a:rPr>
              <a:t> infections </a:t>
            </a:r>
            <a:r>
              <a:rPr lang="en-US" sz="2000" dirty="0">
                <a:latin typeface="Arial Black" panose="020B0A04020102020204" pitchFamily="34" charset="0"/>
              </a:rPr>
              <a:t>are manifestations of </a:t>
            </a:r>
            <a:r>
              <a:rPr lang="en-US" sz="2000" dirty="0" err="1">
                <a:latin typeface="Arial Black" panose="020B0A04020102020204" pitchFamily="34" charset="0"/>
              </a:rPr>
              <a:t>toxaemia</a:t>
            </a:r>
            <a:r>
              <a:rPr lang="en-US" dirty="0" smtClean="0">
                <a:latin typeface="LiberationSerif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LiberationSerif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clinical infections produced by </a:t>
            </a:r>
            <a:r>
              <a:rPr lang="en-US" sz="2000" dirty="0" err="1">
                <a:latin typeface="Arial Black" panose="020B0A04020102020204" pitchFamily="34" charset="0"/>
              </a:rPr>
              <a:t>histotoxic</a:t>
            </a:r>
            <a:r>
              <a:rPr lang="en-US" sz="2000" dirty="0">
                <a:latin typeface="Arial Black" panose="020B0A04020102020204" pitchFamily="34" charset="0"/>
              </a:rPr>
              <a:t> clostridia include blackleg,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malignant </a:t>
            </a:r>
            <a:r>
              <a:rPr lang="en-US" sz="2000" dirty="0" err="1">
                <a:latin typeface="Arial Black" panose="020B0A04020102020204" pitchFamily="34" charset="0"/>
              </a:rPr>
              <a:t>oedema</a:t>
            </a:r>
            <a:r>
              <a:rPr lang="en-US" sz="2000" dirty="0">
                <a:latin typeface="Arial Black" panose="020B0A04020102020204" pitchFamily="34" charset="0"/>
              </a:rPr>
              <a:t>, gas gangrene, braxy, infectious necrotic hepatitis and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 bacillary </a:t>
            </a:r>
            <a:r>
              <a:rPr lang="en-US" sz="2000" dirty="0" err="1">
                <a:latin typeface="Arial Black" panose="020B0A04020102020204" pitchFamily="34" charset="0"/>
              </a:rPr>
              <a:t>haemoglobinuria</a:t>
            </a:r>
            <a:r>
              <a:rPr lang="en-US" sz="2000" dirty="0">
                <a:latin typeface="Arial Black" panose="020B0A04020102020204" pitchFamily="34" charset="0"/>
              </a:rPr>
              <a:t>. These disease conditions </a:t>
            </a:r>
            <a:r>
              <a:rPr lang="en-US" sz="2000" dirty="0" smtClean="0">
                <a:latin typeface="Arial Black" panose="020B0A04020102020204" pitchFamily="34" charset="0"/>
              </a:rPr>
              <a:t>recur </a:t>
            </a:r>
            <a:r>
              <a:rPr lang="en-US" sz="2000" dirty="0">
                <a:latin typeface="Arial Black" panose="020B0A04020102020204" pitchFamily="34" charset="0"/>
              </a:rPr>
              <a:t>on </a:t>
            </a:r>
            <a:r>
              <a:rPr lang="en-US" sz="2000" dirty="0" smtClean="0">
                <a:latin typeface="Arial Black" panose="020B0A04020102020204" pitchFamily="34" charset="0"/>
              </a:rPr>
              <a:t>certain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    farms </a:t>
            </a:r>
            <a:r>
              <a:rPr lang="en-US" sz="2000" dirty="0">
                <a:latin typeface="Arial Black" panose="020B0A04020102020204" pitchFamily="34" charset="0"/>
              </a:rPr>
              <a:t>in the absence of suitable vaccination </a:t>
            </a:r>
            <a:r>
              <a:rPr lang="en-US" sz="2000" dirty="0" err="1">
                <a:latin typeface="Arial Black" panose="020B0A04020102020204" pitchFamily="34" charset="0"/>
              </a:rPr>
              <a:t>programmes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 Black" panose="020B0A04020102020204" pitchFamily="34" charset="0"/>
              </a:rPr>
              <a:t>Histotoxic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clostridial</a:t>
            </a:r>
            <a:r>
              <a:rPr lang="en-US" sz="2000" dirty="0" smtClean="0">
                <a:latin typeface="Arial Black" panose="020B0A04020102020204" pitchFamily="34" charset="0"/>
              </a:rPr>
              <a:t> infection </a:t>
            </a:r>
            <a:r>
              <a:rPr lang="en-US" sz="2000" dirty="0">
                <a:latin typeface="Arial Black" panose="020B0A04020102020204" pitchFamily="34" charset="0"/>
              </a:rPr>
              <a:t>should be considered when individual animals die suddenly. </a:t>
            </a:r>
            <a:r>
              <a:rPr lang="en-US" sz="2000" dirty="0" smtClean="0">
                <a:latin typeface="Arial Black" panose="020B0A04020102020204" pitchFamily="34" charset="0"/>
              </a:rPr>
              <a:t>Gross post-mortem </a:t>
            </a:r>
            <a:r>
              <a:rPr lang="en-US" sz="2000" dirty="0">
                <a:latin typeface="Arial Black" panose="020B0A04020102020204" pitchFamily="34" charset="0"/>
              </a:rPr>
              <a:t>findings may further indicate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involvement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3731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9166" y="0"/>
            <a:ext cx="1070283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LiberationSerif-BoldItalic"/>
              </a:rPr>
              <a:t>Blackleg</a:t>
            </a:r>
          </a:p>
          <a:p>
            <a:pPr algn="just"/>
            <a:r>
              <a:rPr lang="en-US" sz="2000" dirty="0">
                <a:latin typeface="Arial Black" panose="020B0A04020102020204" pitchFamily="34" charset="0"/>
              </a:rPr>
              <a:t>Blackleg, an acute disease of cattle and sheep caused by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chauvoei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smtClean="0">
                <a:latin typeface="Arial Black" panose="020B0A04020102020204" pitchFamily="34" charset="0"/>
              </a:rPr>
              <a:t>occurs worldwide</a:t>
            </a:r>
            <a:r>
              <a:rPr lang="en-US" sz="2000" dirty="0">
                <a:latin typeface="Arial Black" panose="020B0A04020102020204" pitchFamily="34" charset="0"/>
              </a:rPr>
              <a:t>. In cattle, the disease is most often encountered in young </a:t>
            </a:r>
            <a:r>
              <a:rPr lang="en-US" sz="2000" dirty="0" smtClean="0">
                <a:latin typeface="Arial Black" panose="020B0A04020102020204" pitchFamily="34" charset="0"/>
              </a:rPr>
              <a:t>animals </a:t>
            </a:r>
            <a:r>
              <a:rPr lang="en-US" sz="2000" dirty="0">
                <a:latin typeface="Arial Black" panose="020B0A04020102020204" pitchFamily="34" charset="0"/>
              </a:rPr>
              <a:t>from 3 months to 2 years of age and infection is usually endogenous, </a:t>
            </a:r>
            <a:r>
              <a:rPr lang="en-US" sz="2000" dirty="0" smtClean="0">
                <a:latin typeface="Arial Black" panose="020B0A04020102020204" pitchFamily="34" charset="0"/>
              </a:rPr>
              <a:t>the latent </a:t>
            </a:r>
            <a:r>
              <a:rPr lang="en-US" sz="2000" dirty="0">
                <a:latin typeface="Arial Black" panose="020B0A04020102020204" pitchFamily="34" charset="0"/>
              </a:rPr>
              <a:t>spores in muscle becoming activated through traumatic injury. The </a:t>
            </a:r>
            <a:r>
              <a:rPr lang="en-US" sz="2000" dirty="0" smtClean="0">
                <a:latin typeface="Arial Black" panose="020B0A04020102020204" pitchFamily="34" charset="0"/>
              </a:rPr>
              <a:t>disease may </a:t>
            </a:r>
            <a:r>
              <a:rPr lang="en-US" sz="2000" dirty="0">
                <a:latin typeface="Arial Black" panose="020B0A04020102020204" pitchFamily="34" charset="0"/>
              </a:rPr>
              <a:t>affect sheep of any age, and in many instances exogenous infection </a:t>
            </a:r>
            <a:r>
              <a:rPr lang="en-US" sz="2000" dirty="0" smtClean="0">
                <a:latin typeface="Arial Black" panose="020B0A04020102020204" pitchFamily="34" charset="0"/>
              </a:rPr>
              <a:t>occurs through </a:t>
            </a:r>
            <a:r>
              <a:rPr lang="en-US" sz="2000" dirty="0">
                <a:latin typeface="Arial Black" panose="020B0A04020102020204" pitchFamily="34" charset="0"/>
              </a:rPr>
              <a:t>skin wounds. In both cattle and sheep, gangrenous cellulitis </a:t>
            </a:r>
            <a:r>
              <a:rPr lang="en-US" sz="2000" dirty="0" smtClean="0">
                <a:latin typeface="Arial Black" panose="020B0A04020102020204" pitchFamily="34" charset="0"/>
              </a:rPr>
              <a:t>and myositis </a:t>
            </a:r>
            <a:r>
              <a:rPr lang="en-US" sz="2000" dirty="0">
                <a:latin typeface="Arial Black" panose="020B0A04020102020204" pitchFamily="34" charset="0"/>
              </a:rPr>
              <a:t>caused by exotoxins </a:t>
            </a:r>
            <a:r>
              <a:rPr lang="en-US" sz="2000" dirty="0" smtClean="0">
                <a:latin typeface="Arial Black" panose="020B0A04020102020204" pitchFamily="34" charset="0"/>
              </a:rPr>
              <a:t>produced </a:t>
            </a:r>
            <a:r>
              <a:rPr lang="en-US" sz="2000" dirty="0">
                <a:latin typeface="Arial Black" panose="020B0A04020102020204" pitchFamily="34" charset="0"/>
              </a:rPr>
              <a:t>by the replicating organisms usually </a:t>
            </a:r>
            <a:r>
              <a:rPr lang="en-US" sz="2000" dirty="0" smtClean="0">
                <a:latin typeface="Arial Black" panose="020B0A04020102020204" pitchFamily="34" charset="0"/>
              </a:rPr>
              <a:t>lead to </a:t>
            </a:r>
            <a:r>
              <a:rPr lang="en-US" sz="2000" dirty="0">
                <a:latin typeface="Arial Black" panose="020B0A04020102020204" pitchFamily="34" charset="0"/>
              </a:rPr>
              <a:t>rapid death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endParaRPr lang="en-US" dirty="0" smtClean="0">
              <a:latin typeface="Arial Black" panose="020B0A04020102020204" pitchFamily="34" charset="0"/>
            </a:endParaRPr>
          </a:p>
          <a:p>
            <a:pPr algn="just"/>
            <a:endParaRPr lang="en-US" dirty="0">
              <a:latin typeface="Arial Black" panose="020B0A04020102020204" pitchFamily="34" charset="0"/>
            </a:endParaRPr>
          </a:p>
          <a:p>
            <a:r>
              <a:rPr lang="en-US" sz="2000" b="1" i="1" dirty="0">
                <a:latin typeface="Arial Black" panose="020B0A04020102020204" pitchFamily="34" charset="0"/>
              </a:rPr>
              <a:t>Malignant </a:t>
            </a:r>
            <a:r>
              <a:rPr lang="en-US" sz="2000" b="1" i="1" dirty="0" err="1">
                <a:latin typeface="Arial Black" panose="020B0A04020102020204" pitchFamily="34" charset="0"/>
              </a:rPr>
              <a:t>oedema</a:t>
            </a:r>
            <a:r>
              <a:rPr lang="en-US" sz="2000" b="1" i="1" dirty="0">
                <a:latin typeface="Arial Black" panose="020B0A04020102020204" pitchFamily="34" charset="0"/>
              </a:rPr>
              <a:t> and gas gangrene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Malignant </a:t>
            </a:r>
            <a:r>
              <a:rPr lang="en-US" sz="2000" dirty="0" err="1">
                <a:latin typeface="Arial Black" panose="020B0A04020102020204" pitchFamily="34" charset="0"/>
              </a:rPr>
              <a:t>oedema</a:t>
            </a:r>
            <a:r>
              <a:rPr lang="en-US" sz="2000" dirty="0">
                <a:latin typeface="Arial Black" panose="020B0A04020102020204" pitchFamily="34" charset="0"/>
              </a:rPr>
              <a:t> and gas gangrene are exogenous necrotizing soft-tissue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infections. The bacteria most commonly implicated are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septicum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in </a:t>
            </a:r>
            <a:r>
              <a:rPr lang="en-US" sz="2000" dirty="0" smtClean="0">
                <a:latin typeface="Arial Black" panose="020B0A04020102020204" pitchFamily="34" charset="0"/>
              </a:rPr>
              <a:t>malignant </a:t>
            </a:r>
            <a:r>
              <a:rPr lang="en-US" sz="2000" dirty="0" err="1" smtClean="0">
                <a:latin typeface="Arial Black" panose="020B0A04020102020204" pitchFamily="34" charset="0"/>
              </a:rPr>
              <a:t>oedema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and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A in gas </a:t>
            </a:r>
            <a:r>
              <a:rPr lang="en-US" sz="2000" dirty="0" smtClean="0">
                <a:latin typeface="Arial Black" panose="020B0A04020102020204" pitchFamily="34" charset="0"/>
              </a:rPr>
              <a:t>gangrene.</a:t>
            </a:r>
          </a:p>
          <a:p>
            <a:endParaRPr lang="en-US" sz="2000" dirty="0">
              <a:latin typeface="Arial Black" panose="020B0A04020102020204" pitchFamily="34" charset="0"/>
            </a:endParaRPr>
          </a:p>
          <a:p>
            <a:r>
              <a:rPr lang="en-US" sz="2000" b="1" i="1" dirty="0" smtClean="0">
                <a:latin typeface="Arial Black" panose="020B0A04020102020204" pitchFamily="34" charset="0"/>
              </a:rPr>
              <a:t>Braxy 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Braxy</a:t>
            </a:r>
            <a:r>
              <a:rPr lang="en-US" sz="2000" dirty="0">
                <a:latin typeface="Arial Black" panose="020B0A04020102020204" pitchFamily="34" charset="0"/>
              </a:rPr>
              <a:t>, an </a:t>
            </a:r>
            <a:r>
              <a:rPr lang="en-US" sz="2000" dirty="0" err="1">
                <a:latin typeface="Arial Black" panose="020B0A04020102020204" pitchFamily="34" charset="0"/>
              </a:rPr>
              <a:t>abomasitis</a:t>
            </a:r>
            <a:r>
              <a:rPr lang="en-US" sz="2000" dirty="0">
                <a:latin typeface="Arial Black" panose="020B0A04020102020204" pitchFamily="34" charset="0"/>
              </a:rPr>
              <a:t> of sheep, is caused by the exotoxins of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septicum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r>
              <a:rPr lang="en-US" sz="2000" dirty="0" smtClean="0">
                <a:latin typeface="Arial Black" panose="020B0A04020102020204" pitchFamily="34" charset="0"/>
              </a:rPr>
              <a:t>The disease</a:t>
            </a:r>
            <a:r>
              <a:rPr lang="en-US" sz="2000" dirty="0">
                <a:latin typeface="Arial Black" panose="020B0A04020102020204" pitchFamily="34" charset="0"/>
              </a:rPr>
              <a:t>, which occurs in winter during periods of heavy frost or snow, has </a:t>
            </a:r>
            <a:r>
              <a:rPr lang="en-US" sz="2000" dirty="0" smtClean="0">
                <a:latin typeface="Arial Black" panose="020B0A04020102020204" pitchFamily="34" charset="0"/>
              </a:rPr>
              <a:t>been recorded </a:t>
            </a:r>
            <a:r>
              <a:rPr lang="en-US" sz="2000" dirty="0">
                <a:latin typeface="Arial Black" panose="020B0A04020102020204" pitchFamily="34" charset="0"/>
              </a:rPr>
              <a:t>in parts of northern Europe and occasionally elsewhere in the world.</a:t>
            </a:r>
          </a:p>
        </p:txBody>
      </p:sp>
    </p:spTree>
    <p:extLst>
      <p:ext uri="{BB962C8B-B14F-4D97-AF65-F5344CB8AC3E}">
        <p14:creationId xmlns:p14="http://schemas.microsoft.com/office/powerpoint/2010/main" xmlns="" val="12000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3" y="1528354"/>
            <a:ext cx="10789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Infectious necrotic hepatitis (black disease) is an acute disease that affects </a:t>
            </a:r>
            <a:r>
              <a:rPr lang="en-US" sz="2000" dirty="0" smtClean="0">
                <a:latin typeface="Arial Black" panose="020B0A04020102020204" pitchFamily="34" charset="0"/>
              </a:rPr>
              <a:t>sheep and </a:t>
            </a:r>
            <a:r>
              <a:rPr lang="en-US" sz="2000" dirty="0">
                <a:latin typeface="Arial Black" panose="020B0A04020102020204" pitchFamily="34" charset="0"/>
              </a:rPr>
              <a:t>occasionally cattle. Rare cases have been described in horses and pigs.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hepatic </a:t>
            </a:r>
            <a:r>
              <a:rPr lang="en-US" sz="2000" dirty="0">
                <a:latin typeface="Arial Black" panose="020B0A04020102020204" pitchFamily="34" charset="0"/>
              </a:rPr>
              <a:t>necrosis is caused by exotoxins of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novyi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B replicating in </a:t>
            </a:r>
            <a:r>
              <a:rPr lang="en-US" sz="2000" dirty="0" smtClean="0">
                <a:latin typeface="Arial Black" panose="020B0A04020102020204" pitchFamily="34" charset="0"/>
              </a:rPr>
              <a:t>liver tissue </a:t>
            </a:r>
            <a:r>
              <a:rPr lang="en-US" sz="2000" dirty="0">
                <a:latin typeface="Arial Black" panose="020B0A04020102020204" pitchFamily="34" charset="0"/>
              </a:rPr>
              <a:t>which has been damaged by immature </a:t>
            </a:r>
            <a:r>
              <a:rPr lang="en-US" sz="2000" i="1" dirty="0" err="1">
                <a:latin typeface="Arial Black" panose="020B0A04020102020204" pitchFamily="34" charset="0"/>
              </a:rPr>
              <a:t>Fasciola</a:t>
            </a:r>
            <a:r>
              <a:rPr lang="en-US" sz="2000" i="1" dirty="0">
                <a:latin typeface="Arial Black" panose="020B0A04020102020204" pitchFamily="34" charset="0"/>
              </a:rPr>
              <a:t> hepatica </a:t>
            </a:r>
            <a:r>
              <a:rPr lang="en-US" sz="2000" dirty="0">
                <a:latin typeface="Arial Black" panose="020B0A04020102020204" pitchFamily="34" charset="0"/>
              </a:rPr>
              <a:t>or </a:t>
            </a:r>
            <a:r>
              <a:rPr lang="en-US" sz="2000" dirty="0" smtClean="0">
                <a:latin typeface="Arial Black" panose="020B0A04020102020204" pitchFamily="34" charset="0"/>
              </a:rPr>
              <a:t>other migrating </a:t>
            </a:r>
            <a:r>
              <a:rPr lang="en-US" sz="2000" dirty="0">
                <a:latin typeface="Arial Black" panose="020B0A04020102020204" pitchFamily="34" charset="0"/>
              </a:rPr>
              <a:t>parasites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Although </a:t>
            </a:r>
            <a:r>
              <a:rPr lang="en-US" sz="2000" dirty="0">
                <a:latin typeface="Arial Black" panose="020B0A04020102020204" pitchFamily="34" charset="0"/>
              </a:rPr>
              <a:t>the condition is considered to be endogenous, it </a:t>
            </a:r>
            <a:r>
              <a:rPr lang="en-US" sz="2000" dirty="0" smtClean="0">
                <a:latin typeface="Arial Black" panose="020B0A04020102020204" pitchFamily="34" charset="0"/>
              </a:rPr>
              <a:t>is possible </a:t>
            </a:r>
            <a:r>
              <a:rPr lang="en-US" sz="2000" dirty="0">
                <a:latin typeface="Arial Black" panose="020B0A04020102020204" pitchFamily="34" charset="0"/>
              </a:rPr>
              <a:t>that the migrating flukes may carry the bacteria or their spores to </a:t>
            </a:r>
            <a:r>
              <a:rPr lang="en-US" sz="2000" dirty="0" smtClean="0">
                <a:latin typeface="Arial Black" panose="020B0A04020102020204" pitchFamily="34" charset="0"/>
              </a:rPr>
              <a:t>the liver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Death </a:t>
            </a:r>
            <a:r>
              <a:rPr lang="en-US" sz="2000" dirty="0">
                <a:latin typeface="Arial Black" panose="020B0A04020102020204" pitchFamily="34" charset="0"/>
              </a:rPr>
              <a:t>is rapid with no premonitory signs and the disease </a:t>
            </a:r>
            <a:r>
              <a:rPr lang="en-US" sz="2000" dirty="0" smtClean="0">
                <a:latin typeface="Arial Black" panose="020B0A04020102020204" pitchFamily="34" charset="0"/>
              </a:rPr>
              <a:t>requires.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3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606" y="391886"/>
            <a:ext cx="107376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LiberationSerif-BoldItalic"/>
              </a:rPr>
              <a:t>Bacillary </a:t>
            </a:r>
            <a:r>
              <a:rPr lang="en-US" sz="2800" b="1" i="1" dirty="0" err="1">
                <a:latin typeface="LiberationSerif-BoldItalic"/>
              </a:rPr>
              <a:t>haemoglobinuria</a:t>
            </a:r>
            <a:endParaRPr lang="en-US" sz="2800" b="1" i="1" dirty="0">
              <a:latin typeface="LiberationSerif-BoldItal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Bacillary </a:t>
            </a:r>
            <a:r>
              <a:rPr lang="en-US" sz="2000" dirty="0" err="1">
                <a:latin typeface="Arial Black" panose="020B0A04020102020204" pitchFamily="34" charset="0"/>
              </a:rPr>
              <a:t>haemoglobinuria</a:t>
            </a:r>
            <a:r>
              <a:rPr lang="en-US" sz="2000" dirty="0">
                <a:latin typeface="Arial Black" panose="020B0A04020102020204" pitchFamily="34" charset="0"/>
              </a:rPr>
              <a:t> occurs primarily in cattle and occasionally in </a:t>
            </a:r>
            <a:r>
              <a:rPr lang="en-US" sz="2000" dirty="0" err="1" smtClean="0">
                <a:latin typeface="Arial Black" panose="020B0A04020102020204" pitchFamily="34" charset="0"/>
              </a:rPr>
              <a:t>sheep.In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this endogenous infection with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haemolyticum</a:t>
            </a:r>
            <a:r>
              <a:rPr lang="en-US" sz="2000" dirty="0">
                <a:latin typeface="Arial Black" panose="020B0A04020102020204" pitchFamily="34" charset="0"/>
              </a:rPr>
              <a:t>, the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endospores are </a:t>
            </a:r>
            <a:r>
              <a:rPr lang="en-US" sz="2000" dirty="0">
                <a:latin typeface="Arial Black" panose="020B0A04020102020204" pitchFamily="34" charset="0"/>
              </a:rPr>
              <a:t>dormant in the liver, probably in </a:t>
            </a:r>
            <a:r>
              <a:rPr lang="en-US" sz="2000" dirty="0" err="1">
                <a:latin typeface="Arial Black" panose="020B0A04020102020204" pitchFamily="34" charset="0"/>
              </a:rPr>
              <a:t>Kupffer</a:t>
            </a:r>
            <a:r>
              <a:rPr lang="en-US" sz="2000" dirty="0">
                <a:latin typeface="Arial Black" panose="020B0A04020102020204" pitchFamily="34" charset="0"/>
              </a:rPr>
              <a:t> cells.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As </a:t>
            </a:r>
            <a:r>
              <a:rPr lang="en-US" sz="2000" dirty="0">
                <a:latin typeface="Arial Black" panose="020B0A04020102020204" pitchFamily="34" charset="0"/>
              </a:rPr>
              <a:t>in infectious </a:t>
            </a:r>
            <a:r>
              <a:rPr lang="en-US" sz="2000" dirty="0" smtClean="0">
                <a:latin typeface="Arial Black" panose="020B0A04020102020204" pitchFamily="34" charset="0"/>
              </a:rPr>
              <a:t>necrotic hepatitis</a:t>
            </a:r>
            <a:r>
              <a:rPr lang="en-US" sz="2000" dirty="0">
                <a:latin typeface="Arial Black" panose="020B0A04020102020204" pitchFamily="34" charset="0"/>
              </a:rPr>
              <a:t>, the main factor that facilitates spore germination and </a:t>
            </a:r>
            <a:r>
              <a:rPr lang="en-US" sz="2000" dirty="0" err="1" smtClean="0">
                <a:latin typeface="Arial Black" panose="020B0A04020102020204" pitchFamily="34" charset="0"/>
              </a:rPr>
              <a:t>clostridial</a:t>
            </a:r>
            <a:r>
              <a:rPr lang="en-US" sz="2000" dirty="0" smtClean="0">
                <a:latin typeface="Arial Black" panose="020B0A04020102020204" pitchFamily="34" charset="0"/>
              </a:rPr>
              <a:t> replication </a:t>
            </a:r>
            <a:r>
              <a:rPr lang="en-US" sz="2000" dirty="0">
                <a:latin typeface="Arial Black" panose="020B0A04020102020204" pitchFamily="34" charset="0"/>
              </a:rPr>
              <a:t>is fluke migration.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α toxin, a phospholipase produced </a:t>
            </a:r>
            <a:r>
              <a:rPr lang="en-US" sz="2000" dirty="0" smtClean="0">
                <a:latin typeface="Arial Black" panose="020B0A04020102020204" pitchFamily="34" charset="0"/>
              </a:rPr>
              <a:t>by vegetative </a:t>
            </a:r>
            <a:r>
              <a:rPr lang="en-US" sz="2000" dirty="0">
                <a:latin typeface="Arial Black" panose="020B0A04020102020204" pitchFamily="34" charset="0"/>
              </a:rPr>
              <a:t>cells, causes intravascular </a:t>
            </a:r>
            <a:r>
              <a:rPr lang="en-US" sz="2000" dirty="0" err="1">
                <a:latin typeface="Arial Black" panose="020B0A04020102020204" pitchFamily="34" charset="0"/>
              </a:rPr>
              <a:t>haemolysis</a:t>
            </a:r>
            <a:r>
              <a:rPr lang="en-US" sz="2000" dirty="0">
                <a:latin typeface="Arial Black" panose="020B0A04020102020204" pitchFamily="34" charset="0"/>
              </a:rPr>
              <a:t> in addition to hepatic necrosis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Black" panose="020B0A04020102020204" pitchFamily="34" charset="0"/>
              </a:rPr>
              <a:t>Hae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moglobinuria</a:t>
            </a:r>
            <a:r>
              <a:rPr lang="en-US" sz="2000" dirty="0">
                <a:latin typeface="Arial Black" panose="020B0A04020102020204" pitchFamily="34" charset="0"/>
              </a:rPr>
              <a:t>, a major clinical feature of the disease, is a consequence </a:t>
            </a:r>
            <a:r>
              <a:rPr lang="en-US" sz="2000" dirty="0" smtClean="0">
                <a:latin typeface="Arial Black" panose="020B0A04020102020204" pitchFamily="34" charset="0"/>
              </a:rPr>
              <a:t>of extensive </a:t>
            </a:r>
            <a:r>
              <a:rPr lang="en-US" sz="2000" dirty="0">
                <a:latin typeface="Arial Black" panose="020B0A04020102020204" pitchFamily="34" charset="0"/>
              </a:rPr>
              <a:t>red cell destruction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 err="1">
                <a:latin typeface="Arial Black" panose="020B0A04020102020204" pitchFamily="34" charset="0"/>
              </a:rPr>
              <a:t>aetiological</a:t>
            </a:r>
            <a:r>
              <a:rPr lang="en-US" sz="2000" dirty="0">
                <a:latin typeface="Arial Black" panose="020B0A04020102020204" pitchFamily="34" charset="0"/>
              </a:rPr>
              <a:t> agent may be demonstrated </a:t>
            </a:r>
            <a:r>
              <a:rPr lang="en-US" sz="2000" dirty="0" smtClean="0">
                <a:latin typeface="Arial Black" panose="020B0A04020102020204" pitchFamily="34" charset="0"/>
              </a:rPr>
              <a:t>in specimens </a:t>
            </a:r>
            <a:r>
              <a:rPr lang="en-US" sz="2000" dirty="0">
                <a:latin typeface="Arial Black" panose="020B0A04020102020204" pitchFamily="34" charset="0"/>
              </a:rPr>
              <a:t>from hepatic lesions by the fluorescent antibody technique.</a:t>
            </a:r>
          </a:p>
        </p:txBody>
      </p:sp>
    </p:spTree>
    <p:extLst>
      <p:ext uri="{BB962C8B-B14F-4D97-AF65-F5344CB8AC3E}">
        <p14:creationId xmlns:p14="http://schemas.microsoft.com/office/powerpoint/2010/main" xmlns="" val="12789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69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General </a:t>
            </a:r>
            <a:r>
              <a:rPr lang="en-US" sz="4000" b="1" dirty="0" err="1" smtClean="0"/>
              <a:t>characterstics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274618" y="1280890"/>
            <a:ext cx="1091738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LiberationSerif"/>
              </a:rPr>
              <a:t>-</a:t>
            </a:r>
            <a:r>
              <a:rPr lang="en-US" sz="2000" dirty="0" smtClean="0">
                <a:latin typeface="Arial Black" panose="020B0A04020102020204" pitchFamily="34" charset="0"/>
              </a:rPr>
              <a:t>Large</a:t>
            </a:r>
            <a:r>
              <a:rPr lang="en-US" sz="2000" dirty="0">
                <a:latin typeface="Arial Black" panose="020B0A04020102020204" pitchFamily="34" charset="0"/>
              </a:rPr>
              <a:t>, Gram-positive rods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Black" panose="020B0A04020102020204" pitchFamily="34" charset="0"/>
              </a:rPr>
              <a:t>-Endospores </a:t>
            </a:r>
            <a:r>
              <a:rPr lang="en-US" sz="2000" dirty="0">
                <a:latin typeface="Arial Black" panose="020B0A04020102020204" pitchFamily="34" charset="0"/>
              </a:rPr>
              <a:t>produced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Black" panose="020B0A04020102020204" pitchFamily="34" charset="0"/>
              </a:rPr>
              <a:t>-Anaerobic</a:t>
            </a:r>
            <a:r>
              <a:rPr lang="en-US" sz="2000" dirty="0">
                <a:latin typeface="Arial Black" panose="020B0A04020102020204" pitchFamily="34" charset="0"/>
              </a:rPr>
              <a:t>, catalase-negative and oxidase-negative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Black" panose="020B0A04020102020204" pitchFamily="34" charset="0"/>
              </a:rPr>
              <a:t>-Motile (except </a:t>
            </a:r>
            <a:r>
              <a:rPr lang="en-US" sz="2000" i="1" dirty="0" smtClean="0">
                <a:latin typeface="Arial Black" panose="020B0A04020102020204" pitchFamily="34" charset="0"/>
              </a:rPr>
              <a:t>C. </a:t>
            </a:r>
            <a:r>
              <a:rPr lang="en-US" sz="2000" i="1" dirty="0" err="1" smtClean="0">
                <a:latin typeface="Arial Black" panose="020B0A04020102020204" pitchFamily="34" charset="0"/>
              </a:rPr>
              <a:t>perfringens</a:t>
            </a:r>
            <a:r>
              <a:rPr lang="en-US" sz="2000" dirty="0" smtClean="0">
                <a:latin typeface="Arial Black" panose="020B0A040201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Black" panose="020B0A04020102020204" pitchFamily="34" charset="0"/>
              </a:rPr>
              <a:t>-Enriched </a:t>
            </a:r>
            <a:r>
              <a:rPr lang="en-US" sz="2000" dirty="0">
                <a:latin typeface="Arial Black" panose="020B0A04020102020204" pitchFamily="34" charset="0"/>
              </a:rPr>
              <a:t>media required for </a:t>
            </a:r>
            <a:r>
              <a:rPr lang="en-US" sz="2000" dirty="0" smtClean="0">
                <a:latin typeface="Arial Black" panose="020B0A04020102020204" pitchFamily="34" charset="0"/>
              </a:rPr>
              <a:t>growt</a:t>
            </a:r>
            <a:r>
              <a:rPr lang="en-US" sz="2400" dirty="0" smtClean="0">
                <a:latin typeface="Arial Black" panose="020B0A04020102020204" pitchFamily="34" charset="0"/>
              </a:rPr>
              <a:t>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-Colonies of </a:t>
            </a:r>
            <a:r>
              <a:rPr lang="en-US" sz="2400" i="1" dirty="0" smtClean="0">
                <a:latin typeface="Arial Black" panose="020B0A04020102020204" pitchFamily="34" charset="0"/>
              </a:rPr>
              <a:t>C. </a:t>
            </a:r>
            <a:r>
              <a:rPr lang="en-US" sz="2400" i="1" dirty="0" err="1" smtClean="0">
                <a:latin typeface="Arial Black" panose="020B0A04020102020204" pitchFamily="34" charset="0"/>
              </a:rPr>
              <a:t>perfringens</a:t>
            </a:r>
            <a:r>
              <a:rPr lang="en-US" sz="2400" i="1" dirty="0" smtClean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surrounded by zones of double haemolysis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Black" panose="020B0A04020102020204" pitchFamily="34" charset="0"/>
              </a:rPr>
              <a:t>-Present </a:t>
            </a:r>
            <a:r>
              <a:rPr lang="en-US" sz="2400" dirty="0">
                <a:latin typeface="Arial Black" panose="020B0A04020102020204" pitchFamily="34" charset="0"/>
              </a:rPr>
              <a:t>in soil, in alimentary tracts of animals and in faeces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</a:rPr>
              <a:t>Colonies of </a:t>
            </a:r>
            <a:r>
              <a:rPr lang="en-US" sz="2400" i="1" dirty="0">
                <a:latin typeface="Arial Black" panose="020B0A04020102020204" pitchFamily="34" charset="0"/>
              </a:rPr>
              <a:t>C. </a:t>
            </a:r>
            <a:r>
              <a:rPr lang="en-US" sz="2400" i="1" dirty="0" err="1">
                <a:latin typeface="Arial Black" panose="020B0A04020102020204" pitchFamily="34" charset="0"/>
              </a:rPr>
              <a:t>perfringens</a:t>
            </a:r>
            <a:r>
              <a:rPr lang="en-US" sz="2400" i="1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surrounded by zones of double haemolysis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LiberationSerif"/>
            </a:endParaRPr>
          </a:p>
          <a:p>
            <a:pPr>
              <a:lnSpc>
                <a:spcPct val="150000"/>
              </a:lnSpc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95084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41" y="0"/>
            <a:ext cx="8911687" cy="1008529"/>
          </a:xfrm>
        </p:spPr>
        <p:txBody>
          <a:bodyPr/>
          <a:lstStyle/>
          <a:p>
            <a:pPr algn="ctr"/>
            <a:r>
              <a:rPr lang="en-US" b="1" smtClean="0"/>
              <a:t>Diagnostic procedures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9518" y="847165"/>
            <a:ext cx="106724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Histotoxic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clostridia contributing to these conditions can be identified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by fluorescent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antibody techniques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Clostridium </a:t>
            </a:r>
            <a:r>
              <a:rPr lang="en-US" sz="2000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is cultured anaerobically on blood agar at 37°C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for 48 </a:t>
            </a:r>
            <a:r>
              <a:rPr lang="en-US" sz="20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hours.Colonies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of 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type A are up to 5 mm in diameter, circular,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flat, greyish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and surrounded by a zone of double </a:t>
            </a:r>
            <a:r>
              <a:rPr lang="en-US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haemolysis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(</a:t>
            </a:r>
            <a:r>
              <a:rPr lang="en-US" sz="2000" dirty="0">
                <a:solidFill>
                  <a:srgbClr val="0000EF"/>
                </a:solidFill>
                <a:latin typeface="Arial Black" panose="020B0A04020102020204" pitchFamily="34" charset="0"/>
              </a:rPr>
              <a:t>Fig. 22.3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Apositive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CAMP test occurs with 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Streptococcus </a:t>
            </a:r>
            <a:r>
              <a:rPr lang="en-US" sz="2000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agalactiae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A diffusible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factor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released by 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S. </a:t>
            </a:r>
            <a:r>
              <a:rPr lang="en-US" sz="2000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agalactiae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enhances the partial </a:t>
            </a:r>
            <a:r>
              <a:rPr lang="en-US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haemolysis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produced by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 α toxin of </a:t>
            </a:r>
            <a:r>
              <a:rPr lang="en-US" sz="2000" i="1" dirty="0">
                <a:solidFill>
                  <a:srgbClr val="000000"/>
                </a:solidFill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perfringens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The </a:t>
            </a:r>
            <a:r>
              <a:rPr lang="en-US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Nagler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reaction, a plate neutralization test, identifies the α toxin of </a:t>
            </a:r>
            <a:r>
              <a:rPr lang="en-US" sz="2000" i="1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C.perfringens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, which has </a:t>
            </a:r>
            <a:r>
              <a:rPr lang="en-US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lecithinase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activity (</a:t>
            </a:r>
            <a:r>
              <a:rPr lang="en-US" sz="2000" dirty="0">
                <a:solidFill>
                  <a:srgbClr val="0000EF"/>
                </a:solidFill>
                <a:latin typeface="Arial Black" panose="020B0A04020102020204" pitchFamily="34" charset="0"/>
              </a:rPr>
              <a:t>Fig. 22.4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).For many </a:t>
            </a:r>
            <a:r>
              <a:rPr lang="en-US" sz="200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histotoxic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species, PCR techniques have been developed for the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 identification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</a:rPr>
              <a:t>of the organisms in 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tissues.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0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72" y="1002515"/>
            <a:ext cx="9475855" cy="48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87" y="412546"/>
            <a:ext cx="6583626" cy="60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4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18942"/>
            <a:ext cx="10637518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Enteropathogenic</a:t>
            </a:r>
            <a:r>
              <a:rPr lang="en-US" sz="2800" b="1" dirty="0"/>
              <a:t> and </a:t>
            </a:r>
            <a:r>
              <a:rPr lang="en-US" sz="2800" b="1" dirty="0" smtClean="0"/>
              <a:t>enterotoxaemia producing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>
                <a:latin typeface="Algerian" panose="04020705040A02060702" pitchFamily="82" charset="0"/>
              </a:rPr>
              <a:t>clostridia</a:t>
            </a:r>
            <a:r>
              <a:rPr lang="en-US" sz="2000" b="1" dirty="0" smtClean="0"/>
              <a:t>(</a:t>
            </a:r>
            <a:r>
              <a:rPr lang="en-US" sz="2800" b="1" i="1" dirty="0"/>
              <a:t>Clostridium </a:t>
            </a:r>
            <a:r>
              <a:rPr lang="en-US" sz="2800" b="1" i="1" dirty="0" err="1" smtClean="0"/>
              <a:t>perfringens</a:t>
            </a:r>
            <a:r>
              <a:rPr lang="en-US" sz="2800" b="1" i="1" dirty="0" smtClean="0"/>
              <a:t>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482635" y="1918773"/>
            <a:ext cx="10781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These Clostridia replicate </a:t>
            </a:r>
            <a:r>
              <a:rPr lang="en-US" sz="2000" dirty="0">
                <a:latin typeface="Arial Black" panose="020B0A04020102020204" pitchFamily="34" charset="0"/>
              </a:rPr>
              <a:t>in the </a:t>
            </a:r>
            <a:r>
              <a:rPr lang="en-US" sz="2000" dirty="0" smtClean="0">
                <a:latin typeface="Arial Black" panose="020B0A04020102020204" pitchFamily="34" charset="0"/>
              </a:rPr>
              <a:t>intestinal tract </a:t>
            </a:r>
            <a:r>
              <a:rPr lang="en-US" sz="2000" dirty="0">
                <a:latin typeface="Arial Black" panose="020B0A04020102020204" pitchFamily="34" charset="0"/>
              </a:rPr>
              <a:t>and elaborate </a:t>
            </a:r>
            <a:r>
              <a:rPr lang="en-US" sz="2000" dirty="0" smtClean="0">
                <a:latin typeface="Arial Black" panose="020B0A04020102020204" pitchFamily="34" charset="0"/>
              </a:rPr>
              <a:t>toxins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 Black" panose="020B0A04020102020204" pitchFamily="34" charset="0"/>
              </a:rPr>
              <a:t>Clostridium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A, </a:t>
            </a:r>
            <a:r>
              <a:rPr lang="en-US" sz="2000" dirty="0" smtClean="0">
                <a:latin typeface="Arial Black" panose="020B0A04020102020204" pitchFamily="34" charset="0"/>
              </a:rPr>
              <a:t>which constitutes </a:t>
            </a:r>
            <a:r>
              <a:rPr lang="en-US" sz="2000" dirty="0">
                <a:latin typeface="Arial Black" panose="020B0A04020102020204" pitchFamily="34" charset="0"/>
              </a:rPr>
              <a:t>part of the normal intestinal flora, is widely distributed in soil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0789" y="3880095"/>
            <a:ext cx="1078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Types A, B, C and D of </a:t>
            </a:r>
            <a:r>
              <a:rPr lang="en-US" sz="2000" i="1" dirty="0">
                <a:latin typeface="Arial Black" panose="020B0A04020102020204" pitchFamily="34" charset="0"/>
              </a:rPr>
              <a:t>Clostridium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are of particular significance </a:t>
            </a:r>
            <a:r>
              <a:rPr lang="en-US" sz="2000" dirty="0" smtClean="0">
                <a:latin typeface="Arial Black" panose="020B0A04020102020204" pitchFamily="34" charset="0"/>
              </a:rPr>
              <a:t>in domestic </a:t>
            </a:r>
            <a:r>
              <a:rPr lang="en-US" sz="2000" dirty="0">
                <a:latin typeface="Arial Black" panose="020B0A04020102020204" pitchFamily="34" charset="0"/>
              </a:rPr>
              <a:t>animals.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Factors </a:t>
            </a:r>
            <a:r>
              <a:rPr lang="en-US" sz="2000" dirty="0">
                <a:latin typeface="Arial Black" panose="020B0A04020102020204" pitchFamily="34" charset="0"/>
              </a:rPr>
              <a:t>that predispose to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proliferation in </a:t>
            </a:r>
            <a:r>
              <a:rPr lang="en-US" sz="2000" dirty="0" smtClean="0">
                <a:latin typeface="Arial Black" panose="020B0A04020102020204" pitchFamily="34" charset="0"/>
              </a:rPr>
              <a:t>the intestine </a:t>
            </a:r>
            <a:r>
              <a:rPr lang="en-US" sz="2000" dirty="0">
                <a:latin typeface="Arial Black" panose="020B0A04020102020204" pitchFamily="34" charset="0"/>
              </a:rPr>
              <a:t>include inappropriate husbandry methods, sudden dietary changes </a:t>
            </a:r>
            <a:r>
              <a:rPr lang="en-US" sz="2000" dirty="0" smtClean="0">
                <a:latin typeface="Arial Black" panose="020B0A04020102020204" pitchFamily="34" charset="0"/>
              </a:rPr>
              <a:t>and local </a:t>
            </a:r>
            <a:r>
              <a:rPr lang="en-US" sz="2000" dirty="0">
                <a:latin typeface="Arial Black" panose="020B0A04020102020204" pitchFamily="34" charset="0"/>
              </a:rPr>
              <a:t>environmental influences. </a:t>
            </a:r>
          </a:p>
        </p:txBody>
      </p:sp>
    </p:spTree>
    <p:extLst>
      <p:ext uri="{BB962C8B-B14F-4D97-AF65-F5344CB8AC3E}">
        <p14:creationId xmlns:p14="http://schemas.microsoft.com/office/powerpoint/2010/main" xmlns="" val="290010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33" y="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Pathogenesis and pathogenicity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67543" y="914400"/>
            <a:ext cx="106244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 Black" panose="020B0A04020102020204" pitchFamily="34" charset="0"/>
              </a:rPr>
              <a:t>Clostridium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types A to E produce a number of potent,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  immunologically </a:t>
            </a:r>
            <a:r>
              <a:rPr lang="en-US" sz="2000" dirty="0">
                <a:latin typeface="Arial Black" panose="020B0A04020102020204" pitchFamily="34" charset="0"/>
              </a:rPr>
              <a:t>distinct exotoxins which cause the </a:t>
            </a:r>
            <a:r>
              <a:rPr lang="en-US" sz="2000" dirty="0" err="1" smtClean="0">
                <a:latin typeface="Arial Black" panose="020B0A04020102020204" pitchFamily="34" charset="0"/>
              </a:rPr>
              <a:t>enterotoxaemias</a:t>
            </a:r>
            <a:r>
              <a:rPr lang="en-US" sz="2000" dirty="0">
                <a:latin typeface="Arial Black" panose="020B0A04020102020204" pitchFamily="34" charset="0"/>
              </a:rPr>
              <a:t>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There </a:t>
            </a:r>
            <a:r>
              <a:rPr lang="en-US" sz="2000" dirty="0">
                <a:latin typeface="Arial Black" panose="020B0A04020102020204" pitchFamily="34" charset="0"/>
              </a:rPr>
              <a:t>are four major toxins produced, α, </a:t>
            </a:r>
            <a:r>
              <a:rPr lang="en-US" sz="2000" dirty="0" smtClean="0">
                <a:latin typeface="Arial Black" panose="020B0A04020102020204" pitchFamily="34" charset="0"/>
              </a:rPr>
              <a:t>β,</a:t>
            </a:r>
            <a:r>
              <a:rPr lang="en-US" sz="2000" dirty="0" err="1" smtClean="0">
                <a:latin typeface="Arial Black" panose="020B0A04020102020204" pitchFamily="34" charset="0"/>
              </a:rPr>
              <a:t>ε,and</a:t>
            </a:r>
            <a:r>
              <a:rPr lang="en-US" sz="2000" dirty="0" smtClean="0">
                <a:latin typeface="Arial Black" panose="020B0A04020102020204" pitchFamily="34" charset="0"/>
              </a:rPr>
              <a:t> 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Minor </a:t>
            </a:r>
            <a:r>
              <a:rPr lang="en-US" sz="2000" dirty="0">
                <a:latin typeface="Arial Black" panose="020B0A04020102020204" pitchFamily="34" charset="0"/>
              </a:rPr>
              <a:t>toxins, some of which may </a:t>
            </a:r>
            <a:r>
              <a:rPr lang="en-US" sz="2000" dirty="0" smtClean="0">
                <a:latin typeface="Arial Black" panose="020B0A04020102020204" pitchFamily="34" charset="0"/>
              </a:rPr>
              <a:t>enhance virulence. </a:t>
            </a:r>
            <a:r>
              <a:rPr lang="en-US" sz="2000" dirty="0">
                <a:latin typeface="Arial Black" panose="020B0A04020102020204" pitchFamily="34" charset="0"/>
              </a:rPr>
              <a:t>These include </a:t>
            </a:r>
            <a:r>
              <a:rPr lang="en-US" sz="2000" dirty="0" err="1">
                <a:latin typeface="Arial Black" panose="020B0A04020102020204" pitchFamily="34" charset="0"/>
              </a:rPr>
              <a:t>haemolysins</a:t>
            </a:r>
            <a:r>
              <a:rPr lang="en-US" sz="2000" dirty="0">
                <a:latin typeface="Arial Black" panose="020B0A04020102020204" pitchFamily="34" charset="0"/>
              </a:rPr>
              <a:t>, a </a:t>
            </a:r>
            <a:r>
              <a:rPr lang="en-US" sz="2000" dirty="0" err="1" smtClean="0">
                <a:latin typeface="Arial Black" panose="020B0A04020102020204" pitchFamily="34" charset="0"/>
              </a:rPr>
              <a:t>collagenase,perfringolysin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O, a β2 toxin and a hyaluronidase.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In </a:t>
            </a:r>
            <a:r>
              <a:rPr lang="en-US" sz="2000" dirty="0">
                <a:latin typeface="Arial Black" panose="020B0A04020102020204" pitchFamily="34" charset="0"/>
              </a:rPr>
              <a:t>addition, enterotoxin, </a:t>
            </a:r>
            <a:r>
              <a:rPr lang="en-US" sz="2000" dirty="0" smtClean="0">
                <a:latin typeface="Arial Black" panose="020B0A04020102020204" pitchFamily="34" charset="0"/>
              </a:rPr>
              <a:t>which has </a:t>
            </a:r>
            <a:r>
              <a:rPr lang="en-US" sz="2000" dirty="0">
                <a:latin typeface="Arial Black" panose="020B0A04020102020204" pitchFamily="34" charset="0"/>
              </a:rPr>
              <a:t>cytotoxic properties, is produced by all strains and is important in </a:t>
            </a:r>
            <a:r>
              <a:rPr lang="en-US" sz="2000" dirty="0" smtClean="0">
                <a:latin typeface="Arial Black" panose="020B0A04020102020204" pitchFamily="34" charset="0"/>
              </a:rPr>
              <a:t>enteric disease </a:t>
            </a:r>
            <a:r>
              <a:rPr lang="en-US" sz="2000" dirty="0">
                <a:latin typeface="Arial Black" panose="020B0A04020102020204" pitchFamily="34" charset="0"/>
              </a:rPr>
              <a:t>caused by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 smtClean="0">
                <a:latin typeface="Arial Black" panose="020B0A04020102020204" pitchFamily="34" charset="0"/>
              </a:rPr>
              <a:t>perfringens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9977" y="4323806"/>
            <a:ext cx="10742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Clinical </a:t>
            </a:r>
            <a:r>
              <a:rPr lang="en-US" sz="2400" b="1" dirty="0" smtClean="0">
                <a:latin typeface="Arial Black" panose="020B0A04020102020204" pitchFamily="34" charset="0"/>
              </a:rPr>
              <a:t>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Although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A is primarily associated with gas gangrene </a:t>
            </a:r>
            <a:r>
              <a:rPr lang="en-US" sz="2000" dirty="0" smtClean="0">
                <a:latin typeface="Arial Black" panose="020B0A04020102020204" pitchFamily="34" charset="0"/>
              </a:rPr>
              <a:t>in humans </a:t>
            </a:r>
            <a:r>
              <a:rPr lang="en-US" sz="2000" dirty="0">
                <a:latin typeface="Arial Black" panose="020B0A04020102020204" pitchFamily="34" charset="0"/>
              </a:rPr>
              <a:t>and domestic animals and with food poisoning in humans, it is </a:t>
            </a:r>
            <a:r>
              <a:rPr lang="en-US" sz="2000" dirty="0" smtClean="0">
                <a:latin typeface="Arial Black" panose="020B0A04020102020204" pitchFamily="34" charset="0"/>
              </a:rPr>
              <a:t>also associated </a:t>
            </a:r>
            <a:r>
              <a:rPr lang="en-US" sz="2000" dirty="0">
                <a:latin typeface="Arial Black" panose="020B0A04020102020204" pitchFamily="34" charset="0"/>
              </a:rPr>
              <a:t>with </a:t>
            </a:r>
            <a:r>
              <a:rPr lang="en-US" sz="2000" dirty="0" smtClean="0">
                <a:latin typeface="Arial Black" panose="020B0A04020102020204" pitchFamily="34" charset="0"/>
              </a:rPr>
              <a:t>necrotic enteritis </a:t>
            </a:r>
            <a:r>
              <a:rPr lang="en-US" sz="2000" dirty="0">
                <a:latin typeface="Arial Black" panose="020B0A04020102020204" pitchFamily="34" charset="0"/>
              </a:rPr>
              <a:t>in broiler chickens, canine </a:t>
            </a:r>
            <a:r>
              <a:rPr lang="en-US" sz="2000" dirty="0" err="1">
                <a:latin typeface="Arial Black" panose="020B0A04020102020204" pitchFamily="34" charset="0"/>
              </a:rPr>
              <a:t>haemorrhagic</a:t>
            </a:r>
            <a:r>
              <a:rPr lang="en-US" sz="2000" dirty="0">
                <a:latin typeface="Arial Black" panose="020B0A04020102020204" pitchFamily="34" charset="0"/>
              </a:rPr>
              <a:t> gastroenteritis </a:t>
            </a:r>
            <a:r>
              <a:rPr lang="en-US" sz="2000" dirty="0" smtClean="0">
                <a:latin typeface="Arial Black" panose="020B0A04020102020204" pitchFamily="34" charset="0"/>
              </a:rPr>
              <a:t>and </a:t>
            </a:r>
            <a:r>
              <a:rPr lang="en-US" sz="2000" dirty="0" err="1" smtClean="0">
                <a:latin typeface="Arial Black" panose="020B0A04020102020204" pitchFamily="34" charset="0"/>
              </a:rPr>
              <a:t>typhlocolitis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in horses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In sheep,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types B</a:t>
            </a:r>
            <a:r>
              <a:rPr lang="en-US" sz="2000" dirty="0">
                <a:latin typeface="Arial Black" panose="020B0A04020102020204" pitchFamily="34" charset="0"/>
              </a:rPr>
              <a:t>, C and D cause lamb dysentery, ‘struck’ and pulpy kidney </a:t>
            </a:r>
            <a:r>
              <a:rPr lang="en-US" sz="2000" dirty="0" smtClean="0">
                <a:latin typeface="Arial Black" panose="020B0A04020102020204" pitchFamily="34" charset="0"/>
              </a:rPr>
              <a:t>disease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0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47" y="0"/>
            <a:ext cx="8911687" cy="940526"/>
          </a:xfrm>
        </p:spPr>
        <p:txBody>
          <a:bodyPr/>
          <a:lstStyle/>
          <a:p>
            <a:pPr algn="ctr"/>
            <a:r>
              <a:rPr lang="en-US" b="1" i="1" dirty="0"/>
              <a:t>Diagnostic procedures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41417" y="940526"/>
            <a:ext cx="1065058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Sudden deaths in groups of unvaccinated animals on farms where </a:t>
            </a:r>
            <a:r>
              <a:rPr lang="en-US" sz="2000" dirty="0" smtClean="0">
                <a:latin typeface="Arial Black" panose="020B0A04020102020204" pitchFamily="34" charset="0"/>
              </a:rPr>
              <a:t>outbreaks of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enterotoxaemia have previously been </a:t>
            </a:r>
            <a:r>
              <a:rPr lang="en-US" sz="2000" dirty="0" smtClean="0">
                <a:latin typeface="Arial Black" panose="020B0A04020102020204" pitchFamily="34" charset="0"/>
              </a:rPr>
              <a:t>recorded</a:t>
            </a:r>
            <a:endParaRPr lang="en-US" sz="20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In recently dead animals, </a:t>
            </a:r>
            <a:r>
              <a:rPr lang="en-US" sz="2000" dirty="0" smtClean="0">
                <a:latin typeface="Arial Black" panose="020B0A04020102020204" pitchFamily="34" charset="0"/>
              </a:rPr>
              <a:t>post-mortem. The presence </a:t>
            </a:r>
            <a:r>
              <a:rPr lang="en-US" sz="2000" dirty="0">
                <a:latin typeface="Arial Black" panose="020B0A04020102020204" pitchFamily="34" charset="0"/>
              </a:rPr>
              <a:t>of focal symmetrical </a:t>
            </a:r>
            <a:r>
              <a:rPr lang="en-US" sz="2000" dirty="0" err="1">
                <a:latin typeface="Arial Black" panose="020B0A04020102020204" pitchFamily="34" charset="0"/>
              </a:rPr>
              <a:t>encephalomalacia</a:t>
            </a:r>
            <a:r>
              <a:rPr lang="en-US" sz="2000" dirty="0">
                <a:latin typeface="Arial Black" panose="020B0A04020102020204" pitchFamily="34" charset="0"/>
              </a:rPr>
              <a:t> is indicative of </a:t>
            </a:r>
            <a:r>
              <a:rPr lang="en-US" sz="2000" i="1" dirty="0">
                <a:latin typeface="Arial Black" panose="020B0A04020102020204" pitchFamily="34" charset="0"/>
              </a:rPr>
              <a:t>C</a:t>
            </a:r>
            <a:r>
              <a:rPr lang="en-US" sz="2000" i="1" dirty="0" smtClean="0">
                <a:latin typeface="Arial Black" panose="020B0A04020102020204" pitchFamily="34" charset="0"/>
              </a:rPr>
              <a:t>.   </a:t>
            </a:r>
            <a:r>
              <a:rPr lang="en-US" sz="2000" i="1" dirty="0" err="1" smtClean="0">
                <a:latin typeface="Arial Black" panose="020B0A04020102020204" pitchFamily="34" charset="0"/>
              </a:rPr>
              <a:t>perfringens</a:t>
            </a:r>
            <a:r>
              <a:rPr lang="en-US" sz="2000" i="1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D involvement 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Direct smears from the mucosa or contents of the small intestine of </a:t>
            </a:r>
            <a:r>
              <a:rPr lang="en-US" sz="2000" dirty="0" smtClean="0">
                <a:latin typeface="Arial Black" panose="020B0A04020102020204" pitchFamily="34" charset="0"/>
              </a:rPr>
              <a:t>recently dead </a:t>
            </a:r>
            <a:r>
              <a:rPr lang="en-US" sz="2000" dirty="0">
                <a:latin typeface="Arial Black" panose="020B0A04020102020204" pitchFamily="34" charset="0"/>
              </a:rPr>
              <a:t>animals which contain large numbers of thick Gram-positive </a:t>
            </a:r>
            <a:r>
              <a:rPr lang="en-US" sz="2000" dirty="0" smtClean="0">
                <a:latin typeface="Arial Black" panose="020B0A04020102020204" pitchFamily="34" charset="0"/>
              </a:rPr>
              <a:t>rods</a:t>
            </a:r>
            <a:endParaRPr lang="en-US" sz="20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Isolation of large numbers of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types B and C from recently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dead </a:t>
            </a:r>
            <a:r>
              <a:rPr lang="en-US" sz="2000" dirty="0">
                <a:latin typeface="Arial Black" panose="020B0A04020102020204" pitchFamily="34" charset="0"/>
              </a:rPr>
              <a:t>animals, especially in pure </a:t>
            </a:r>
            <a:r>
              <a:rPr lang="en-US" sz="2000" dirty="0" smtClean="0">
                <a:latin typeface="Arial Black" panose="020B0A04020102020204" pitchFamily="34" charset="0"/>
              </a:rPr>
              <a:t>culture. PCR genotyping </a:t>
            </a:r>
            <a:r>
              <a:rPr lang="en-US" sz="2000" dirty="0">
                <a:latin typeface="Arial Black" panose="020B0A04020102020204" pitchFamily="34" charset="0"/>
              </a:rPr>
              <a:t>can be used </a:t>
            </a:r>
            <a:r>
              <a:rPr lang="en-US" sz="2000" dirty="0" smtClean="0">
                <a:latin typeface="Arial Black" panose="020B0A04020102020204" pitchFamily="34" charset="0"/>
              </a:rPr>
              <a:t>to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 type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isolates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Toxin </a:t>
            </a:r>
            <a:r>
              <a:rPr lang="en-US" sz="2000" dirty="0">
                <a:latin typeface="Arial Black" panose="020B0A04020102020204" pitchFamily="34" charset="0"/>
              </a:rPr>
              <a:t>neutralization tests using mouse and guinea-pig inoculation </a:t>
            </a:r>
            <a:r>
              <a:rPr lang="en-US" sz="2000" dirty="0" smtClean="0">
                <a:latin typeface="Arial Black" panose="020B0A04020102020204" pitchFamily="34" charset="0"/>
              </a:rPr>
              <a:t>can definitively </a:t>
            </a:r>
            <a:r>
              <a:rPr lang="en-US" sz="2000" dirty="0">
                <a:latin typeface="Arial Black" panose="020B0A04020102020204" pitchFamily="34" charset="0"/>
              </a:rPr>
              <a:t>identify the toxins of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present in the </a:t>
            </a:r>
            <a:r>
              <a:rPr lang="en-US" sz="2000" dirty="0" smtClean="0">
                <a:latin typeface="Arial Black" panose="020B0A04020102020204" pitchFamily="34" charset="0"/>
              </a:rPr>
              <a:t>intestinal contents </a:t>
            </a:r>
            <a:r>
              <a:rPr lang="en-US" sz="2000" dirty="0">
                <a:latin typeface="Arial Black" panose="020B0A04020102020204" pitchFamily="34" charset="0"/>
              </a:rPr>
              <a:t>of recently dead animals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ELISA can be used as an alternative to </a:t>
            </a:r>
            <a:r>
              <a:rPr lang="en-US" sz="2000" i="1" dirty="0">
                <a:latin typeface="Arial Black" panose="020B0A04020102020204" pitchFamily="34" charset="0"/>
              </a:rPr>
              <a:t>in vivo </a:t>
            </a:r>
            <a:r>
              <a:rPr lang="en-US" sz="2000" dirty="0">
                <a:latin typeface="Arial Black" panose="020B0A04020102020204" pitchFamily="34" charset="0"/>
              </a:rPr>
              <a:t>assays for </a:t>
            </a:r>
            <a:r>
              <a:rPr lang="en-US" sz="2000" dirty="0" smtClean="0">
                <a:latin typeface="Arial Black" panose="020B0A04020102020204" pitchFamily="34" charset="0"/>
              </a:rPr>
              <a:t>demonstrating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  toxin </a:t>
            </a:r>
            <a:r>
              <a:rPr lang="en-US" sz="2000" dirty="0">
                <a:latin typeface="Arial Black" panose="020B0A04020102020204" pitchFamily="34" charset="0"/>
              </a:rPr>
              <a:t>in intestinal contents</a:t>
            </a:r>
          </a:p>
        </p:txBody>
      </p:sp>
    </p:spTree>
    <p:extLst>
      <p:ext uri="{BB962C8B-B14F-4D97-AF65-F5344CB8AC3E}">
        <p14:creationId xmlns:p14="http://schemas.microsoft.com/office/powerpoint/2010/main" xmlns="" val="16594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9" y="0"/>
            <a:ext cx="10350534" cy="68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3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7855" y="101046"/>
            <a:ext cx="1065414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 Black" panose="020B0A04020102020204" pitchFamily="34" charset="0"/>
              </a:rPr>
              <a:t>-Pathogens </a:t>
            </a:r>
            <a:r>
              <a:rPr lang="en-US" sz="2800" dirty="0">
                <a:latin typeface="Arial Black" panose="020B0A04020102020204" pitchFamily="34" charset="0"/>
              </a:rPr>
              <a:t>can be grouped according to the mode and sites of action of their </a:t>
            </a:r>
            <a:r>
              <a:rPr lang="en-US" sz="2800" dirty="0" smtClean="0">
                <a:latin typeface="Arial Black" panose="020B0A04020102020204" pitchFamily="34" charset="0"/>
              </a:rPr>
              <a:t>potent exotoxins</a:t>
            </a:r>
            <a:r>
              <a:rPr lang="en-US" sz="2800" dirty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 Black" panose="020B0A04020102020204" pitchFamily="34" charset="0"/>
              </a:rPr>
              <a:t>1.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neurotoxic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clostridia</a:t>
            </a:r>
            <a:r>
              <a:rPr lang="en-US" sz="3200" b="1" dirty="0" err="1" smtClean="0">
                <a:latin typeface="Arial Black" panose="020B0A04020102020204" pitchFamily="34" charset="0"/>
              </a:rPr>
              <a:t>:</a:t>
            </a:r>
            <a:r>
              <a:rPr lang="en-US" sz="2000" b="1" i="1" dirty="0" err="1">
                <a:latin typeface="Arial Black" panose="020B0A04020102020204" pitchFamily="34" charset="0"/>
              </a:rPr>
              <a:t>Clostridium</a:t>
            </a:r>
            <a:r>
              <a:rPr lang="en-US" sz="2000" b="1" i="1" dirty="0">
                <a:latin typeface="Arial Black" panose="020B0A04020102020204" pitchFamily="34" charset="0"/>
              </a:rPr>
              <a:t> </a:t>
            </a:r>
            <a:r>
              <a:rPr lang="en-US" sz="2000" b="1" i="1" dirty="0" err="1">
                <a:latin typeface="Arial Black" panose="020B0A04020102020204" pitchFamily="34" charset="0"/>
              </a:rPr>
              <a:t>tetani</a:t>
            </a:r>
            <a:r>
              <a:rPr lang="en-US" sz="2000" b="1" i="1" dirty="0">
                <a:latin typeface="Arial Black" panose="020B0A04020102020204" pitchFamily="34" charset="0"/>
              </a:rPr>
              <a:t> </a:t>
            </a:r>
            <a:r>
              <a:rPr lang="en-US" sz="2000" b="1" dirty="0">
                <a:latin typeface="Arial Black" panose="020B0A04020102020204" pitchFamily="34" charset="0"/>
              </a:rPr>
              <a:t>and </a:t>
            </a:r>
            <a:r>
              <a:rPr lang="en-US" sz="2000" b="1" i="1" dirty="0" err="1" smtClean="0">
                <a:latin typeface="Arial Black" panose="020B0A04020102020204" pitchFamily="34" charset="0"/>
              </a:rPr>
              <a:t>C.botulinum</a:t>
            </a:r>
            <a:r>
              <a:rPr lang="en-US" sz="2000" b="1" i="1" dirty="0" smtClean="0">
                <a:latin typeface="Arial Black" panose="020B0A04020102020204" pitchFamily="34" charset="0"/>
              </a:rPr>
              <a:t> ,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affect neuromuscular </a:t>
            </a:r>
            <a:r>
              <a:rPr lang="en-US" sz="2000" dirty="0" smtClean="0">
                <a:latin typeface="Arial Black" panose="020B0A04020102020204" pitchFamily="34" charset="0"/>
              </a:rPr>
              <a:t>function</a:t>
            </a:r>
            <a:endParaRPr lang="en-US" sz="3600" b="1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 Black" panose="020B0A0402010202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histotoxic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clostridia</a:t>
            </a:r>
            <a:r>
              <a:rPr lang="en-US" sz="2800" dirty="0" err="1" smtClean="0">
                <a:latin typeface="Arial Black" panose="020B0A04020102020204" pitchFamily="34" charset="0"/>
              </a:rPr>
              <a:t>:</a:t>
            </a:r>
            <a:r>
              <a:rPr lang="en-US" sz="2000" i="1" dirty="0" err="1">
                <a:latin typeface="Arial Black" panose="020B0A04020102020204" pitchFamily="34" charset="0"/>
              </a:rPr>
              <a:t>C</a:t>
            </a:r>
            <a:r>
              <a:rPr lang="en-US" sz="2000" i="1" dirty="0">
                <a:latin typeface="Arial Black" panose="020B0A04020102020204" pitchFamily="34" charset="0"/>
              </a:rPr>
              <a:t>. </a:t>
            </a:r>
            <a:r>
              <a:rPr lang="en-US" sz="2000" i="1" dirty="0" err="1">
                <a:latin typeface="Arial Black" panose="020B0A04020102020204" pitchFamily="34" charset="0"/>
              </a:rPr>
              <a:t>chauvoei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,</a:t>
            </a:r>
            <a:r>
              <a:rPr lang="en-US" sz="2000" i="1" dirty="0" smtClean="0">
                <a:latin typeface="Arial Black" panose="020B0A04020102020204" pitchFamily="34" charset="0"/>
              </a:rPr>
              <a:t>C</a:t>
            </a:r>
            <a:r>
              <a:rPr lang="en-US" sz="2000" i="1" dirty="0">
                <a:latin typeface="Arial Black" panose="020B0A04020102020204" pitchFamily="34" charset="0"/>
              </a:rPr>
              <a:t>. </a:t>
            </a:r>
            <a:r>
              <a:rPr lang="en-US" sz="2000" i="1" dirty="0" err="1">
                <a:latin typeface="Arial Black" panose="020B0A04020102020204" pitchFamily="34" charset="0"/>
              </a:rPr>
              <a:t>septicum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,</a:t>
            </a:r>
            <a:r>
              <a:rPr lang="en-US" sz="2000" i="1" dirty="0" smtClean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novyi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type B and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haemolyticum</a:t>
            </a:r>
            <a:endParaRPr lang="en-US" sz="32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enteropathogenic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and enterotoxaemia-producing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-clostridia</a:t>
            </a:r>
            <a:r>
              <a:rPr lang="en-US" sz="2800" dirty="0" smtClean="0">
                <a:latin typeface="Arial Black" panose="020B0A04020102020204" pitchFamily="34" charset="0"/>
              </a:rPr>
              <a:t>:</a:t>
            </a:r>
            <a:r>
              <a:rPr lang="pt-BR" sz="2000" i="1" dirty="0">
                <a:latin typeface="Arial Black" panose="020B0A04020102020204" pitchFamily="34" charset="0"/>
              </a:rPr>
              <a:t>Clostridium perfringens </a:t>
            </a:r>
            <a:r>
              <a:rPr lang="pt-BR" sz="2000" dirty="0">
                <a:latin typeface="Arial Black" panose="020B0A04020102020204" pitchFamily="34" charset="0"/>
              </a:rPr>
              <a:t>types A to </a:t>
            </a:r>
            <a:r>
              <a:rPr lang="pt-BR" sz="2000" dirty="0" smtClean="0">
                <a:latin typeface="Arial Black" panose="020B0A04020102020204" pitchFamily="34" charset="0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.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39" y="0"/>
            <a:ext cx="11062261" cy="67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379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Specimen collection and cultural</a:t>
            </a:r>
            <a:br>
              <a:rPr lang="en-US" sz="2800" b="1" dirty="0"/>
            </a:br>
            <a:r>
              <a:rPr lang="en-US" sz="2800" b="1" dirty="0"/>
              <a:t>requirements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02328" y="1128490"/>
            <a:ext cx="108896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Survival </a:t>
            </a:r>
            <a:r>
              <a:rPr lang="en-US" sz="2000" dirty="0">
                <a:latin typeface="Arial Black" panose="020B0A04020102020204" pitchFamily="34" charset="0"/>
              </a:rPr>
              <a:t>of these fastidious anaerobes, </a:t>
            </a:r>
            <a:r>
              <a:rPr lang="en-US" sz="2000" dirty="0" smtClean="0">
                <a:latin typeface="Arial Black" panose="020B0A04020102020204" pitchFamily="34" charset="0"/>
              </a:rPr>
              <a:t>required </a:t>
            </a:r>
            <a:r>
              <a:rPr lang="en-US" sz="2000" dirty="0">
                <a:latin typeface="Arial Black" panose="020B0A04020102020204" pitchFamily="34" charset="0"/>
              </a:rPr>
              <a:t>special methods </a:t>
            </a:r>
            <a:r>
              <a:rPr lang="en-US" sz="2000" dirty="0" smtClean="0">
                <a:latin typeface="Arial Black" panose="020B0A04020102020204" pitchFamily="34" charset="0"/>
              </a:rPr>
              <a:t>for </a:t>
            </a:r>
            <a:r>
              <a:rPr lang="en-US" sz="2000" dirty="0">
                <a:latin typeface="Arial Black" panose="020B0A04020102020204" pitchFamily="34" charset="0"/>
              </a:rPr>
              <a:t>collection and processing of specimens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Unless specimens are taken from live or recently dead animals, </a:t>
            </a:r>
            <a:r>
              <a:rPr lang="en-US" sz="2000" dirty="0" smtClean="0">
                <a:latin typeface="Arial Black" panose="020B0A04020102020204" pitchFamily="34" charset="0"/>
              </a:rPr>
              <a:t>postmortem </a:t>
            </a:r>
            <a:r>
              <a:rPr lang="en-US" sz="2000" dirty="0" err="1" smtClean="0">
                <a:latin typeface="Arial Black" panose="020B0A04020102020204" pitchFamily="34" charset="0"/>
              </a:rPr>
              <a:t>clostridial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invaders may spread rapidly from the intestine </a:t>
            </a:r>
            <a:r>
              <a:rPr lang="en-US" sz="2000" dirty="0" smtClean="0">
                <a:latin typeface="Arial Black" panose="020B0A04020102020204" pitchFamily="34" charset="0"/>
              </a:rPr>
              <a:t>into tissues</a:t>
            </a:r>
            <a:r>
              <a:rPr lang="en-US" sz="2000" dirty="0">
                <a:latin typeface="Arial Black" panose="020B0A04020102020204" pitchFamily="34" charset="0"/>
              </a:rPr>
              <a:t>, leading to difficulty with the interpretation of laboratory results.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Blocks of tissue or fluids from affected animals should be placed </a:t>
            </a:r>
            <a:r>
              <a:rPr lang="en-US" sz="2000" dirty="0" smtClean="0">
                <a:latin typeface="Arial Black" panose="020B0A04020102020204" pitchFamily="34" charset="0"/>
              </a:rPr>
              <a:t>in anaerobic </a:t>
            </a:r>
            <a:r>
              <a:rPr lang="en-US" sz="2000" dirty="0">
                <a:latin typeface="Arial Black" panose="020B0A04020102020204" pitchFamily="34" charset="0"/>
              </a:rPr>
              <a:t>transport media for transfer to the laboratory. Specimens must </a:t>
            </a:r>
            <a:r>
              <a:rPr lang="en-US" sz="2000" dirty="0" smtClean="0">
                <a:latin typeface="Arial Black" panose="020B0A04020102020204" pitchFamily="34" charset="0"/>
              </a:rPr>
              <a:t>be cultured </a:t>
            </a:r>
            <a:r>
              <a:rPr lang="en-US" sz="2000" dirty="0">
                <a:latin typeface="Arial Black" panose="020B0A04020102020204" pitchFamily="34" charset="0"/>
              </a:rPr>
              <a:t>promptly after collection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Blood agar enriched with yeast extract, vitamin K and </a:t>
            </a:r>
            <a:r>
              <a:rPr lang="en-US" sz="2000" dirty="0" err="1">
                <a:latin typeface="Arial Black" panose="020B0A04020102020204" pitchFamily="34" charset="0"/>
              </a:rPr>
              <a:t>haemin</a:t>
            </a:r>
            <a:r>
              <a:rPr lang="en-US" sz="2000" dirty="0">
                <a:latin typeface="Arial Black" panose="020B0A04020102020204" pitchFamily="34" charset="0"/>
              </a:rPr>
              <a:t> is </a:t>
            </a:r>
            <a:r>
              <a:rPr lang="en-US" sz="2000" dirty="0" smtClean="0">
                <a:latin typeface="Arial Black" panose="020B0A04020102020204" pitchFamily="34" charset="0"/>
              </a:rPr>
              <a:t>suitable for </a:t>
            </a:r>
            <a:r>
              <a:rPr lang="en-US" sz="2000" dirty="0">
                <a:latin typeface="Arial Black" panose="020B0A04020102020204" pitchFamily="34" charset="0"/>
              </a:rPr>
              <a:t>the culture of clostridia. Media should be freshly prepared or </a:t>
            </a:r>
            <a:r>
              <a:rPr lang="en-US" sz="2000" dirty="0" err="1" smtClean="0">
                <a:latin typeface="Arial Black" panose="020B0A04020102020204" pitchFamily="34" charset="0"/>
              </a:rPr>
              <a:t>prereduced</a:t>
            </a:r>
            <a:r>
              <a:rPr lang="en-US" sz="2000" dirty="0" smtClean="0">
                <a:latin typeface="Arial Black" panose="020B0A04020102020204" pitchFamily="34" charset="0"/>
              </a:rPr>
              <a:t> to </a:t>
            </a:r>
            <a:r>
              <a:rPr lang="en-US" sz="2000" dirty="0">
                <a:latin typeface="Arial Black" panose="020B0A04020102020204" pitchFamily="34" charset="0"/>
              </a:rPr>
              <a:t>ensure absence of oxygen.</a:t>
            </a:r>
          </a:p>
          <a:p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1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-110180"/>
            <a:ext cx="10571017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Detection </a:t>
            </a:r>
            <a:r>
              <a:rPr lang="en-US" sz="2800" b="1" dirty="0"/>
              <a:t>and </a:t>
            </a:r>
            <a:r>
              <a:rPr lang="en-US" sz="2800" b="1" dirty="0" smtClean="0"/>
              <a:t>differentiation </a:t>
            </a:r>
            <a:r>
              <a:rPr lang="en-US" sz="2800" b="1" dirty="0"/>
              <a:t>of clostridia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45127" y="1371600"/>
            <a:ext cx="11346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Suitable atmospheric requirements are provided by culturing in anaerobic jars containing hydrogen supplemented with 5 to 10% carbon dioxide to enhance growth.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Laboratory </a:t>
            </a:r>
            <a:r>
              <a:rPr lang="en-US" sz="2000" dirty="0">
                <a:latin typeface="Arial Black" panose="020B0A04020102020204" pitchFamily="34" charset="0"/>
              </a:rPr>
              <a:t>procedures for differentiating most clostridia include </a:t>
            </a:r>
            <a:r>
              <a:rPr lang="en-US" sz="2000" dirty="0" smtClean="0">
                <a:latin typeface="Arial Black" panose="020B0A04020102020204" pitchFamily="34" charset="0"/>
              </a:rPr>
              <a:t>colonial morphology</a:t>
            </a:r>
            <a:r>
              <a:rPr lang="en-US" sz="2000" dirty="0">
                <a:latin typeface="Arial Black" panose="020B0A04020102020204" pitchFamily="34" charset="0"/>
              </a:rPr>
              <a:t>, biochemical tests, toxin neutralization methods and </a:t>
            </a:r>
            <a:r>
              <a:rPr lang="en-US" sz="2000" dirty="0" smtClean="0">
                <a:latin typeface="Arial Black" panose="020B0A04020102020204" pitchFamily="34" charset="0"/>
              </a:rPr>
              <a:t>gas–liquid chromatography </a:t>
            </a:r>
            <a:r>
              <a:rPr lang="en-US" sz="2000" dirty="0">
                <a:latin typeface="Arial Black" panose="020B0A04020102020204" pitchFamily="34" charset="0"/>
              </a:rPr>
              <a:t>for identification of organic acids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Colonial </a:t>
            </a:r>
            <a:r>
              <a:rPr lang="en-US" sz="2000" dirty="0">
                <a:latin typeface="Arial Black" panose="020B0A04020102020204" pitchFamily="34" charset="0"/>
              </a:rPr>
              <a:t>morphology is of limited value for differentiating most </a:t>
            </a:r>
            <a:r>
              <a:rPr lang="en-US" sz="2000" dirty="0" err="1" smtClean="0">
                <a:latin typeface="Arial Black" panose="020B0A04020102020204" pitchFamily="34" charset="0"/>
              </a:rPr>
              <a:t>clostridial</a:t>
            </a:r>
            <a:r>
              <a:rPr lang="en-US" sz="2000" dirty="0" smtClean="0">
                <a:latin typeface="Arial Black" panose="020B0A04020102020204" pitchFamily="34" charset="0"/>
              </a:rPr>
              <a:t> species</a:t>
            </a:r>
            <a:r>
              <a:rPr lang="en-US" sz="2000" dirty="0">
                <a:latin typeface="Arial Black" panose="020B0A04020102020204" pitchFamily="34" charset="0"/>
              </a:rPr>
              <a:t>. However, colonies of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perfringens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are surrounded by </a:t>
            </a:r>
            <a:r>
              <a:rPr lang="en-US" sz="2000" dirty="0" smtClean="0">
                <a:latin typeface="Arial Black" panose="020B0A04020102020204" pitchFamily="34" charset="0"/>
              </a:rPr>
              <a:t>a characteristic </a:t>
            </a:r>
            <a:r>
              <a:rPr lang="en-US" sz="2000" dirty="0">
                <a:latin typeface="Arial Black" panose="020B0A04020102020204" pitchFamily="34" charset="0"/>
              </a:rPr>
              <a:t>double-zone of </a:t>
            </a:r>
            <a:r>
              <a:rPr lang="en-US" sz="2000" dirty="0" err="1">
                <a:latin typeface="Arial Black" panose="020B0A04020102020204" pitchFamily="34" charset="0"/>
              </a:rPr>
              <a:t>haemolysis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Commercial </a:t>
            </a:r>
            <a:r>
              <a:rPr lang="en-US" sz="2000" dirty="0">
                <a:latin typeface="Arial Black" panose="020B0A04020102020204" pitchFamily="34" charset="0"/>
              </a:rPr>
              <a:t>kits are available for biochemical identification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9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2815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Detection and differentiation of clostridia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02327" y="1280891"/>
            <a:ext cx="108896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Specific toxins can be identified in body fluids or in intestinal contents by toxin neutralization or protection tests in laboratory rodents, usually mice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PCR techniques can be used for identification of </a:t>
            </a:r>
            <a:r>
              <a:rPr lang="en-US" sz="2000" dirty="0" err="1">
                <a:latin typeface="Arial Black" panose="020B0A04020102020204" pitchFamily="34" charset="0"/>
              </a:rPr>
              <a:t>clostridial</a:t>
            </a:r>
            <a:r>
              <a:rPr lang="en-US" sz="2000" dirty="0">
                <a:latin typeface="Arial Black" panose="020B0A04020102020204" pitchFamily="34" charset="0"/>
              </a:rPr>
              <a:t> isolates, based on the </a:t>
            </a:r>
            <a:r>
              <a:rPr lang="en-US" sz="2000" dirty="0" err="1">
                <a:latin typeface="Arial Black" panose="020B0A04020102020204" pitchFamily="34" charset="0"/>
              </a:rPr>
              <a:t>flagellin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gene.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Immunoassay methods such as ELISA can be used for toxin </a:t>
            </a:r>
            <a:r>
              <a:rPr lang="en-US" sz="2000" dirty="0" err="1" smtClean="0">
                <a:latin typeface="Arial Black" panose="020B0A04020102020204" pitchFamily="34" charset="0"/>
              </a:rPr>
              <a:t>detection.The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polymerase chain reaction can be employed for the detection of genes coding for toxin production in isolates of </a:t>
            </a:r>
            <a:r>
              <a:rPr lang="en-US" sz="2000" i="1" dirty="0">
                <a:latin typeface="Arial Black" panose="020B0A04020102020204" pitchFamily="34" charset="0"/>
              </a:rPr>
              <a:t>C. botulinum</a:t>
            </a:r>
            <a:r>
              <a:rPr lang="en-US" dirty="0">
                <a:latin typeface="LiberationSerif"/>
              </a:rPr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5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943" y="-14226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Clinical conditions caused by neurotoxic</a:t>
            </a:r>
            <a:br>
              <a:rPr lang="en-US" b="1" dirty="0"/>
            </a:br>
            <a:r>
              <a:rPr lang="en-US" b="1" dirty="0"/>
              <a:t>clostridia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8472" y="1246909"/>
            <a:ext cx="10903528" cy="553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The neurotoxin of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tetani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is produced </a:t>
            </a:r>
            <a:r>
              <a:rPr lang="en-US" sz="2000" dirty="0" smtClean="0">
                <a:latin typeface="Arial Black" panose="020B0A04020102020204" pitchFamily="34" charset="0"/>
              </a:rPr>
              <a:t>by organisms replicating </a:t>
            </a:r>
            <a:r>
              <a:rPr lang="en-US" sz="2000" dirty="0">
                <a:latin typeface="Arial Black" panose="020B0A04020102020204" pitchFamily="34" charset="0"/>
              </a:rPr>
              <a:t>locally in damaged tissues. Absorbed toxin </a:t>
            </a:r>
            <a:r>
              <a:rPr lang="en-US" sz="2000" dirty="0" smtClean="0">
                <a:latin typeface="Arial Black" panose="020B0A04020102020204" pitchFamily="34" charset="0"/>
              </a:rPr>
              <a:t>affects synaptic </a:t>
            </a:r>
            <a:r>
              <a:rPr lang="en-US" sz="2000" dirty="0">
                <a:latin typeface="Arial Black" panose="020B0A04020102020204" pitchFamily="34" charset="0"/>
              </a:rPr>
              <a:t>junctions remote from the site of toxin </a:t>
            </a:r>
            <a:r>
              <a:rPr lang="en-US" sz="2000" dirty="0" smtClean="0">
                <a:latin typeface="Arial Black" panose="020B0A04020102020204" pitchFamily="34" charset="0"/>
              </a:rPr>
              <a:t>production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The </a:t>
            </a:r>
            <a:r>
              <a:rPr lang="en-US" sz="2000" dirty="0" smtClean="0">
                <a:latin typeface="Arial Black" panose="020B0A04020102020204" pitchFamily="34" charset="0"/>
              </a:rPr>
              <a:t>neurotoxin of </a:t>
            </a:r>
            <a:r>
              <a:rPr lang="en-US" sz="2000" i="1" dirty="0">
                <a:latin typeface="Arial Black" panose="020B0A04020102020204" pitchFamily="34" charset="0"/>
              </a:rPr>
              <a:t>C. botulinum </a:t>
            </a:r>
            <a:r>
              <a:rPr lang="en-US" sz="2000" dirty="0">
                <a:latin typeface="Arial Black" panose="020B0A04020102020204" pitchFamily="34" charset="0"/>
              </a:rPr>
              <a:t>is usually produced by organisms replicating in </a:t>
            </a:r>
            <a:r>
              <a:rPr lang="en-US" sz="2000" dirty="0" smtClean="0">
                <a:latin typeface="Arial Black" panose="020B0A04020102020204" pitchFamily="34" charset="0"/>
              </a:rPr>
              <a:t>decaying organic </a:t>
            </a:r>
            <a:r>
              <a:rPr lang="en-US" sz="2000" dirty="0">
                <a:latin typeface="Arial Black" panose="020B0A04020102020204" pitchFamily="34" charset="0"/>
              </a:rPr>
              <a:t>matter or in the anaerobic conditions in contaminated cans of meat </a:t>
            </a:r>
            <a:r>
              <a:rPr lang="en-US" sz="2000" dirty="0" smtClean="0">
                <a:latin typeface="Arial Black" panose="020B0A04020102020204" pitchFamily="34" charset="0"/>
              </a:rPr>
              <a:t>or vegetables</a:t>
            </a:r>
            <a:r>
              <a:rPr lang="en-US" sz="2000" dirty="0">
                <a:latin typeface="Arial Black" panose="020B0A04020102020204" pitchFamily="34" charset="0"/>
              </a:rPr>
              <a:t>. When absorbed from the gastrointestinal tract into the </a:t>
            </a:r>
            <a:r>
              <a:rPr lang="en-US" sz="2000" dirty="0" smtClean="0">
                <a:latin typeface="Arial Black" panose="020B0A04020102020204" pitchFamily="34" charset="0"/>
              </a:rPr>
              <a:t>blood </a:t>
            </a:r>
            <a:r>
              <a:rPr lang="en-US" sz="2000" dirty="0" err="1" smtClean="0">
                <a:latin typeface="Arial Black" panose="020B0A04020102020204" pitchFamily="34" charset="0"/>
              </a:rPr>
              <a:t>stream,the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toxin affects the </a:t>
            </a:r>
            <a:r>
              <a:rPr lang="en-US" sz="2000" dirty="0" smtClean="0">
                <a:latin typeface="Arial Black" panose="020B0A04020102020204" pitchFamily="34" charset="0"/>
              </a:rPr>
              <a:t>functioning </a:t>
            </a:r>
            <a:r>
              <a:rPr lang="en-US" sz="2000" dirty="0">
                <a:latin typeface="Arial Black" panose="020B0A04020102020204" pitchFamily="34" charset="0"/>
              </a:rPr>
              <a:t>of neuromuscular junctions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The toxins </a:t>
            </a:r>
            <a:r>
              <a:rPr lang="en-US" sz="2000" dirty="0">
                <a:latin typeface="Arial Black" panose="020B0A04020102020204" pitchFamily="34" charset="0"/>
              </a:rPr>
              <a:t>of both </a:t>
            </a:r>
            <a:r>
              <a:rPr lang="en-US" sz="2000" i="1" dirty="0">
                <a:latin typeface="Arial Black" panose="020B0A04020102020204" pitchFamily="34" charset="0"/>
              </a:rPr>
              <a:t>C. </a:t>
            </a:r>
            <a:r>
              <a:rPr lang="en-US" sz="2000" i="1" dirty="0" err="1">
                <a:latin typeface="Arial Black" panose="020B0A04020102020204" pitchFamily="34" charset="0"/>
              </a:rPr>
              <a:t>tetani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and </a:t>
            </a:r>
            <a:r>
              <a:rPr lang="en-US" sz="2000" i="1" dirty="0">
                <a:latin typeface="Arial Black" panose="020B0A04020102020204" pitchFamily="34" charset="0"/>
              </a:rPr>
              <a:t>C. botulinum </a:t>
            </a:r>
            <a:r>
              <a:rPr lang="en-US" sz="2000" dirty="0">
                <a:latin typeface="Arial Black" panose="020B0A04020102020204" pitchFamily="34" charset="0"/>
              </a:rPr>
              <a:t>are similar in structure and function.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9335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1232</TotalTime>
  <Words>2175</Words>
  <Application>Microsoft Office PowerPoint</Application>
  <PresentationFormat>مخصص</PresentationFormat>
  <Paragraphs>173</Paragraphs>
  <Slides>25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Wisp</vt:lpstr>
      <vt:lpstr>Clostridium species</vt:lpstr>
      <vt:lpstr>General characterstics</vt:lpstr>
      <vt:lpstr>الشريحة 3</vt:lpstr>
      <vt:lpstr>الشريحة 4</vt:lpstr>
      <vt:lpstr>الشريحة 5</vt:lpstr>
      <vt:lpstr>Specimen collection and cultural requirements</vt:lpstr>
      <vt:lpstr> Detection and differentiation of clostridia</vt:lpstr>
      <vt:lpstr>Detection and differentiation of clostridia</vt:lpstr>
      <vt:lpstr>Clinical conditions caused by neurotoxic clostridia</vt:lpstr>
      <vt:lpstr>الشريحة 10</vt:lpstr>
      <vt:lpstr>Tetanus</vt:lpstr>
      <vt:lpstr>Tetanus</vt:lpstr>
      <vt:lpstr>Diagnostic procedures</vt:lpstr>
      <vt:lpstr>Clinical conditions caused by histotoxic clostridia</vt:lpstr>
      <vt:lpstr>Pathogenesis</vt:lpstr>
      <vt:lpstr>Pathogenesis</vt:lpstr>
      <vt:lpstr>الشريحة 17</vt:lpstr>
      <vt:lpstr>الشريحة 18</vt:lpstr>
      <vt:lpstr>الشريحة 19</vt:lpstr>
      <vt:lpstr>Diagnostic procedures</vt:lpstr>
      <vt:lpstr>الشريحة 21</vt:lpstr>
      <vt:lpstr>الشريحة 22</vt:lpstr>
      <vt:lpstr>Enteropathogenic and enterotoxaemia producing clostridia(Clostridium perfringens)</vt:lpstr>
      <vt:lpstr>Pathogenesis and pathogenicity</vt:lpstr>
      <vt:lpstr>Diagnostic procedures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species</dc:title>
  <dc:creator>Maher</dc:creator>
  <cp:lastModifiedBy>DR.Ahmed Saker 2O11</cp:lastModifiedBy>
  <cp:revision>59</cp:revision>
  <dcterms:created xsi:type="dcterms:W3CDTF">2021-06-05T14:59:44Z</dcterms:created>
  <dcterms:modified xsi:type="dcterms:W3CDTF">2023-02-25T17:34:43Z</dcterms:modified>
</cp:coreProperties>
</file>